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62" r:id="rId2"/>
    <p:sldId id="3463" r:id="rId3"/>
    <p:sldId id="3464" r:id="rId4"/>
    <p:sldId id="3465" r:id="rId5"/>
    <p:sldId id="3466" r:id="rId6"/>
    <p:sldId id="347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79" d="100"/>
          <a:sy n="79" d="100"/>
        </p:scale>
        <p:origin x="7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73D90-0911-3A2C-30AB-B443344082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832105-1148-C8DC-72A1-F42F0F13FA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B6603-93B6-9F20-87B3-DF0FB8042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B73F-F58C-4835-A560-1BDFCC1B4BAB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40D00-AC10-5483-DBE1-E46B4327B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DF2F5-0746-2234-84C4-01BC1C05B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0C1E-0F7C-4A5D-BB76-E8C7430A1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298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1445E-8CE8-F49F-565D-C1708B7C3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AA7DED-3D7F-51B8-40AC-8C3DFA39F8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347194-1A60-897D-8579-6BBD622D6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B73F-F58C-4835-A560-1BDFCC1B4BAB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61C7A-DF5D-7684-8967-DD4925425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2ABD81-5425-7964-569E-0792CF9A1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0C1E-0F7C-4A5D-BB76-E8C7430A1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162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F104CB-1376-6AFC-B6D8-19E3B9405A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C0F207-7F2E-06C0-06AC-469422F873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540B78-8E51-7556-4BD3-43C55EFF8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B73F-F58C-4835-A560-1BDFCC1B4BAB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99BBAC-00BA-8640-B1F0-5BDFE83F3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A38CDC-B8A4-00B3-346C-C1004E1A7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0C1E-0F7C-4A5D-BB76-E8C7430A1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376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9586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CE54-81D3-6137-722D-21288FC34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1B824-1635-0A55-1F12-5B3C093C2A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2ECA3-64DE-B438-B9D9-5821C50F3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B73F-F58C-4835-A560-1BDFCC1B4BAB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74A94-B599-4F1D-EB6C-0F79C30F6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2C6D4B-7F1E-30B8-CAD8-CA56CED65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0C1E-0F7C-4A5D-BB76-E8C7430A1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268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35F80-0718-2EC3-E8F2-4BA170185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387935-400A-4B1C-0EB3-F0387F8331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35F04-2653-AB75-BE43-508C49530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B73F-F58C-4835-A560-1BDFCC1B4BAB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B55A1A-9A31-C555-61F8-4236C49CA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6D218-4C56-C490-A577-7C62F7194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0C1E-0F7C-4A5D-BB76-E8C7430A1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015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60AD3-B3D9-CA24-04D5-F2649EAD6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AAC6E-E2DC-6150-8E7B-0098C9146B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AEC22B-A0D1-A845-06D6-39EBED06C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8F930E-2A1B-ECE3-6C26-6C8325D89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B73F-F58C-4835-A560-1BDFCC1B4BAB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97613F-E260-4C89-DD16-13751D856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08A42C-CE99-24FB-A3B9-91510ECE2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0C1E-0F7C-4A5D-BB76-E8C7430A1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212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DECAE-168C-AD53-A428-290630AC2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B66D3F-028E-DF09-EDA4-104CFC4FC4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0DF89B-51F6-FC20-E285-C701FDBCFC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2C3DAD-F125-386E-2618-76611ED495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FF1F06-2196-6527-9853-E901A00371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BEE7FD-0A8D-B913-990D-B8B036E9E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B73F-F58C-4835-A560-1BDFCC1B4BAB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A22694-2373-E1F0-92AA-FD28D2679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6A9E9C-12EC-609A-1BD6-B8D6FFF54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0C1E-0F7C-4A5D-BB76-E8C7430A1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088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B53A-7C60-B579-35D1-2A6220180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DE68E-1092-408A-7B00-C8E4B3DD3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B73F-F58C-4835-A560-1BDFCC1B4BAB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CC4E24-6CA9-1EB7-0A9E-A5AD47D9B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720B2D-D2F7-EFEB-E004-7683F43B2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0C1E-0F7C-4A5D-BB76-E8C7430A1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69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C164B5-663D-8B03-7E29-18F477593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B73F-F58C-4835-A560-1BDFCC1B4BAB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49386D-D731-3F17-67D2-C010629FD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B0CBA0-7999-5A0C-39BE-9B3DCBE05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0C1E-0F7C-4A5D-BB76-E8C7430A1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621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82C7E-6B4A-4A22-A264-6276408FE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B975FD-1BA6-B12D-03E6-7DF912BD63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6A9F5A-DB44-40B4-C5BB-75ADCD1652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FB1ED3-E589-34E1-3433-E04B351F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B73F-F58C-4835-A560-1BDFCC1B4BAB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D26861-2FAD-F101-96EE-ECB356830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B6D37F-08C4-3B77-4A0C-637D19D5D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0C1E-0F7C-4A5D-BB76-E8C7430A1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78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6CB45-826D-F7D6-F5A5-A51F96D71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D69F79-D090-0207-99C2-BE445BB35C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23D52A-3DAE-95A2-E3B6-CCDB5AA15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8E39C7-24F1-F376-30E7-6936F0872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B73F-F58C-4835-A560-1BDFCC1B4BAB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BA330A-97A6-D9BD-5800-C9EA50C48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9549B-0EB5-DA7C-EF79-B1589EB46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0C1E-0F7C-4A5D-BB76-E8C7430A1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366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0DA52F-648E-E9F4-76CE-B0C8BE072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EB8352-9725-0174-67D1-B2C9EAAACB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105186-A665-0968-24E1-2D17B65732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48B73F-F58C-4835-A560-1BDFCC1B4BAB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D13880-5146-199A-C6D8-B7382A2592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4AA501-E408-BC65-4707-01DE766F90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DD0C1E-0F7C-4A5D-BB76-E8C7430A1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445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93C7AE0-C822-8CCE-F829-27BC7D0024C9}"/>
              </a:ext>
            </a:extLst>
          </p:cNvPr>
          <p:cNvGrpSpPr/>
          <p:nvPr/>
        </p:nvGrpSpPr>
        <p:grpSpPr>
          <a:xfrm>
            <a:off x="1493100" y="3269131"/>
            <a:ext cx="1828800" cy="1828800"/>
            <a:chOff x="533400" y="2330955"/>
            <a:chExt cx="1920240" cy="191532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1D22CCA-C7AD-5843-C283-3012F2A54A20}"/>
                </a:ext>
              </a:extLst>
            </p:cNvPr>
            <p:cNvSpPr/>
            <p:nvPr/>
          </p:nvSpPr>
          <p:spPr>
            <a:xfrm>
              <a:off x="533400" y="2330955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F564F31-2ECB-AFB2-9F33-84F81B2EB3E5}"/>
                </a:ext>
              </a:extLst>
            </p:cNvPr>
            <p:cNvSpPr/>
            <p:nvPr/>
          </p:nvSpPr>
          <p:spPr>
            <a:xfrm>
              <a:off x="762000" y="3048000"/>
              <a:ext cx="1504950" cy="500291"/>
            </a:xfrm>
            <a:prstGeom prst="rect">
              <a:avLst/>
            </a:prstGeom>
            <a:solidFill>
              <a:srgbClr val="F5F5F5"/>
            </a:solidFill>
            <a:ln>
              <a:solidFill>
                <a:srgbClr val="002D5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rgbClr val="002D5E"/>
                  </a:solidFill>
                  <a:latin typeface="Avenir Next LT Pro" panose="020B0504020202020204" pitchFamily="34" charset="0"/>
                </a:rPr>
                <a:t>John Smi</a:t>
              </a:r>
              <a:endParaRPr lang="en-US" sz="900" dirty="0">
                <a:solidFill>
                  <a:srgbClr val="002D5E"/>
                </a:solidFill>
                <a:latin typeface="Avenir Next LT Pro" panose="020B0504020202020204" pitchFamily="34" charset="0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437620B-B4BF-18A5-6013-96437DFBAA37}"/>
                </a:ext>
              </a:extLst>
            </p:cNvPr>
            <p:cNvCxnSpPr/>
            <p:nvPr/>
          </p:nvCxnSpPr>
          <p:spPr>
            <a:xfrm>
              <a:off x="1925422" y="3099285"/>
              <a:ext cx="0" cy="365760"/>
            </a:xfrm>
            <a:prstGeom prst="line">
              <a:avLst/>
            </a:prstGeom>
            <a:ln w="38100">
              <a:solidFill>
                <a:srgbClr val="002D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BC168CC-C304-DBE4-6005-1877B79D894B}"/>
              </a:ext>
            </a:extLst>
          </p:cNvPr>
          <p:cNvGrpSpPr/>
          <p:nvPr/>
        </p:nvGrpSpPr>
        <p:grpSpPr>
          <a:xfrm>
            <a:off x="6656294" y="3228975"/>
            <a:ext cx="1828800" cy="1828800"/>
            <a:chOff x="17226004" y="5113601"/>
            <a:chExt cx="1920240" cy="191532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1D1705B-865F-5CE5-0EE3-D6B22B2FCB21}"/>
                </a:ext>
              </a:extLst>
            </p:cNvPr>
            <p:cNvSpPr/>
            <p:nvPr/>
          </p:nvSpPr>
          <p:spPr>
            <a:xfrm>
              <a:off x="17226004" y="5113601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19" name="Graphic 18" descr="Key outline">
              <a:extLst>
                <a:ext uri="{FF2B5EF4-FFF2-40B4-BE49-F238E27FC236}">
                  <a16:creationId xmlns:a16="http://schemas.microsoft.com/office/drawing/2014/main" id="{707AFD9D-6447-CF7B-DBD6-EA8E88E279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7580513" y="5479285"/>
              <a:ext cx="1348740" cy="1348740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6AD44CD-4716-3CF8-8AB6-508348E2464D}"/>
              </a:ext>
            </a:extLst>
          </p:cNvPr>
          <p:cNvGrpSpPr/>
          <p:nvPr/>
        </p:nvGrpSpPr>
        <p:grpSpPr>
          <a:xfrm>
            <a:off x="9237892" y="3228975"/>
            <a:ext cx="1828800" cy="1828800"/>
            <a:chOff x="21875519" y="5078511"/>
            <a:chExt cx="1920240" cy="1915323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0B3A0B3-8A26-3EBC-E280-81776F48C312}"/>
                </a:ext>
              </a:extLst>
            </p:cNvPr>
            <p:cNvSpPr/>
            <p:nvPr/>
          </p:nvSpPr>
          <p:spPr>
            <a:xfrm>
              <a:off x="21875519" y="5078511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pic>
          <p:nvPicPr>
            <p:cNvPr id="17" name="Graphic 16" descr="Laptop outline">
              <a:extLst>
                <a:ext uri="{FF2B5EF4-FFF2-40B4-BE49-F238E27FC236}">
                  <a16:creationId xmlns:a16="http://schemas.microsoft.com/office/drawing/2014/main" id="{89D72589-F642-78F6-EBA2-6A9402EA0B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266038" y="5464784"/>
              <a:ext cx="1206430" cy="120643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A1E4E60-CAD8-ED34-C5E1-79986277F4A2}"/>
              </a:ext>
            </a:extLst>
          </p:cNvPr>
          <p:cNvGrpSpPr/>
          <p:nvPr/>
        </p:nvGrpSpPr>
        <p:grpSpPr>
          <a:xfrm>
            <a:off x="4074697" y="3228975"/>
            <a:ext cx="1828800" cy="1828800"/>
            <a:chOff x="6256118" y="7874394"/>
            <a:chExt cx="1920240" cy="1915323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AB43106-211B-0AAA-591A-E64AE2C453C3}"/>
                </a:ext>
              </a:extLst>
            </p:cNvPr>
            <p:cNvSpPr/>
            <p:nvPr/>
          </p:nvSpPr>
          <p:spPr>
            <a:xfrm>
              <a:off x="6256118" y="7874394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pic>
          <p:nvPicPr>
            <p:cNvPr id="15" name="Graphic 14" descr="Database outline">
              <a:extLst>
                <a:ext uri="{FF2B5EF4-FFF2-40B4-BE49-F238E27FC236}">
                  <a16:creationId xmlns:a16="http://schemas.microsoft.com/office/drawing/2014/main" id="{03AB3CF5-9C2B-1810-5ACF-A63177AA48B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608698" y="8250152"/>
              <a:ext cx="1202412" cy="1202412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C0B8000-1C3A-8158-D31E-F3891762B23A}"/>
              </a:ext>
            </a:extLst>
          </p:cNvPr>
          <p:cNvSpPr txBox="1"/>
          <p:nvPr/>
        </p:nvSpPr>
        <p:spPr>
          <a:xfrm>
            <a:off x="1303621" y="5267768"/>
            <a:ext cx="22002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COLLECTS &amp; ASSEMBLES DATA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EF926B-D841-42EE-0A8F-532174EB1D28}"/>
              </a:ext>
            </a:extLst>
          </p:cNvPr>
          <p:cNvSpPr txBox="1"/>
          <p:nvPr/>
        </p:nvSpPr>
        <p:spPr>
          <a:xfrm>
            <a:off x="3888959" y="5267768"/>
            <a:ext cx="2200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SECURELY TRANSFERS &amp; STORES DATA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1C8C26-B838-1F40-1578-E5C13D524073}"/>
              </a:ext>
            </a:extLst>
          </p:cNvPr>
          <p:cNvSpPr txBox="1"/>
          <p:nvPr/>
        </p:nvSpPr>
        <p:spPr>
          <a:xfrm>
            <a:off x="6474297" y="5267768"/>
            <a:ext cx="2200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ACCOUNTS FOR &amp; PROVIDES ACCESS TO DATA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A69F3A-2FA9-8F17-2406-C983604BD21B}"/>
              </a:ext>
            </a:extLst>
          </p:cNvPr>
          <p:cNvSpPr txBox="1"/>
          <p:nvPr/>
        </p:nvSpPr>
        <p:spPr>
          <a:xfrm>
            <a:off x="9059636" y="5267768"/>
            <a:ext cx="22002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USES &amp; REPORTS DATA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BD0C77A-D1D2-1971-74F2-95BEC30D7994}"/>
              </a:ext>
            </a:extLst>
          </p:cNvPr>
          <p:cNvSpPr txBox="1"/>
          <p:nvPr/>
        </p:nvSpPr>
        <p:spPr>
          <a:xfrm>
            <a:off x="3048000" y="422419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DATA STRATEGY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502902-FD82-CDB0-EE33-AF23941D26B5}"/>
              </a:ext>
            </a:extLst>
          </p:cNvPr>
          <p:cNvSpPr txBox="1"/>
          <p:nvPr/>
        </p:nvSpPr>
        <p:spPr>
          <a:xfrm>
            <a:off x="319088" y="1368436"/>
            <a:ext cx="11553825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A good data strategy will outline </a:t>
            </a:r>
          </a:p>
          <a:p>
            <a:pPr algn="ctr"/>
            <a:r>
              <a:rPr lang="en-US" sz="44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the long view of how BYU:</a:t>
            </a:r>
          </a:p>
        </p:txBody>
      </p:sp>
    </p:spTree>
    <p:extLst>
      <p:ext uri="{BB962C8B-B14F-4D97-AF65-F5344CB8AC3E}">
        <p14:creationId xmlns:p14="http://schemas.microsoft.com/office/powerpoint/2010/main" val="2422873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E8B224A-4E75-F5D8-5058-245F2593BE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EAEC216E-3F75-CD00-6713-9FDA4C2098B0}"/>
              </a:ext>
            </a:extLst>
          </p:cNvPr>
          <p:cNvGrpSpPr/>
          <p:nvPr/>
        </p:nvGrpSpPr>
        <p:grpSpPr>
          <a:xfrm>
            <a:off x="683804" y="263172"/>
            <a:ext cx="1828800" cy="1828800"/>
            <a:chOff x="533400" y="2330955"/>
            <a:chExt cx="1920240" cy="191532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DC2F5A5-5423-8368-CDCD-8C6627460C4B}"/>
                </a:ext>
              </a:extLst>
            </p:cNvPr>
            <p:cNvSpPr/>
            <p:nvPr/>
          </p:nvSpPr>
          <p:spPr>
            <a:xfrm>
              <a:off x="533400" y="2330955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D9C8110-2026-FEFA-3809-3DDF80E52889}"/>
                </a:ext>
              </a:extLst>
            </p:cNvPr>
            <p:cNvSpPr/>
            <p:nvPr/>
          </p:nvSpPr>
          <p:spPr>
            <a:xfrm>
              <a:off x="762000" y="3048000"/>
              <a:ext cx="1504950" cy="500291"/>
            </a:xfrm>
            <a:prstGeom prst="rect">
              <a:avLst/>
            </a:prstGeom>
            <a:solidFill>
              <a:srgbClr val="F5F5F5"/>
            </a:solidFill>
            <a:ln>
              <a:solidFill>
                <a:srgbClr val="002D5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rgbClr val="002D5E"/>
                  </a:solidFill>
                  <a:latin typeface="Avenir Next LT Pro" panose="020B0504020202020204" pitchFamily="34" charset="0"/>
                </a:rPr>
                <a:t>John Smi</a:t>
              </a:r>
              <a:endParaRPr lang="en-US" sz="900" dirty="0">
                <a:solidFill>
                  <a:srgbClr val="002D5E"/>
                </a:solidFill>
                <a:latin typeface="Avenir Next LT Pro" panose="020B0504020202020204" pitchFamily="34" charset="0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CFEC402-A3D7-ADD8-51CB-E77ED95FCB20}"/>
                </a:ext>
              </a:extLst>
            </p:cNvPr>
            <p:cNvCxnSpPr/>
            <p:nvPr/>
          </p:nvCxnSpPr>
          <p:spPr>
            <a:xfrm>
              <a:off x="1925422" y="3099285"/>
              <a:ext cx="0" cy="365760"/>
            </a:xfrm>
            <a:prstGeom prst="line">
              <a:avLst/>
            </a:prstGeom>
            <a:ln w="38100">
              <a:solidFill>
                <a:srgbClr val="002D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EED13B8-32F3-2631-4674-13101589C0EB}"/>
              </a:ext>
            </a:extLst>
          </p:cNvPr>
          <p:cNvSpPr txBox="1"/>
          <p:nvPr/>
        </p:nvSpPr>
        <p:spPr>
          <a:xfrm>
            <a:off x="494325" y="2261809"/>
            <a:ext cx="22002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COLLECTS &amp; ASSEMBLES DATA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EC39F3-5CD2-E4B5-7251-F421BBB6D58E}"/>
              </a:ext>
            </a:extLst>
          </p:cNvPr>
          <p:cNvSpPr txBox="1"/>
          <p:nvPr/>
        </p:nvSpPr>
        <p:spPr>
          <a:xfrm>
            <a:off x="4004443" y="2028617"/>
            <a:ext cx="6239368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BYU data is collected and assembled in our systems of record like Workday, AIM, etc.</a:t>
            </a:r>
          </a:p>
        </p:txBody>
      </p:sp>
    </p:spTree>
    <p:extLst>
      <p:ext uri="{BB962C8B-B14F-4D97-AF65-F5344CB8AC3E}">
        <p14:creationId xmlns:p14="http://schemas.microsoft.com/office/powerpoint/2010/main" val="2243161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F93B044-5D62-27C0-EA34-CBA29ED2AE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BC4810A-3E4D-4D3F-5885-8B51186C97DB}"/>
              </a:ext>
            </a:extLst>
          </p:cNvPr>
          <p:cNvSpPr txBox="1"/>
          <p:nvPr/>
        </p:nvSpPr>
        <p:spPr>
          <a:xfrm>
            <a:off x="4004443" y="2028617"/>
            <a:ext cx="6239368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BYU data is securely transferred from our systems of record and stored in a data store.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583993E-8FA0-5D87-8F4A-0ACA5E9D87E2}"/>
              </a:ext>
            </a:extLst>
          </p:cNvPr>
          <p:cNvGrpSpPr/>
          <p:nvPr/>
        </p:nvGrpSpPr>
        <p:grpSpPr>
          <a:xfrm>
            <a:off x="816490" y="380671"/>
            <a:ext cx="1828800" cy="1828800"/>
            <a:chOff x="6256118" y="7874394"/>
            <a:chExt cx="1920240" cy="191532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B88BB25-C325-94B9-68B7-ECF673AF7584}"/>
                </a:ext>
              </a:extLst>
            </p:cNvPr>
            <p:cNvSpPr/>
            <p:nvPr/>
          </p:nvSpPr>
          <p:spPr>
            <a:xfrm>
              <a:off x="6256118" y="7874394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pic>
          <p:nvPicPr>
            <p:cNvPr id="5" name="Graphic 4" descr="Database outline">
              <a:extLst>
                <a:ext uri="{FF2B5EF4-FFF2-40B4-BE49-F238E27FC236}">
                  <a16:creationId xmlns:a16="http://schemas.microsoft.com/office/drawing/2014/main" id="{DE2F41F7-F689-6689-0B11-CEC3C35B28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608698" y="8250152"/>
              <a:ext cx="1202412" cy="1202412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64CED36-17F4-4FDC-4460-C64AE81FFF8C}"/>
              </a:ext>
            </a:extLst>
          </p:cNvPr>
          <p:cNvSpPr txBox="1"/>
          <p:nvPr/>
        </p:nvSpPr>
        <p:spPr>
          <a:xfrm>
            <a:off x="630752" y="2419464"/>
            <a:ext cx="2200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SECURELY TRANSFERS &amp; STORES DATA</a:t>
            </a:r>
          </a:p>
        </p:txBody>
      </p:sp>
    </p:spTree>
    <p:extLst>
      <p:ext uri="{BB962C8B-B14F-4D97-AF65-F5344CB8AC3E}">
        <p14:creationId xmlns:p14="http://schemas.microsoft.com/office/powerpoint/2010/main" val="3965931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27BD2B8-7A78-9163-6782-36736AA2E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FD8CBB-CED1-6E15-BE97-CE2E70F38A92}"/>
              </a:ext>
            </a:extLst>
          </p:cNvPr>
          <p:cNvSpPr txBox="1"/>
          <p:nvPr/>
        </p:nvSpPr>
        <p:spPr>
          <a:xfrm>
            <a:off x="4056993" y="1351508"/>
            <a:ext cx="6239368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Access to BYU data in the data store is managed through data sharing agreements approved by data stewards.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4952BF-82D0-F494-9EE4-9ABD1F52A4E9}"/>
              </a:ext>
            </a:extLst>
          </p:cNvPr>
          <p:cNvGrpSpPr/>
          <p:nvPr/>
        </p:nvGrpSpPr>
        <p:grpSpPr>
          <a:xfrm>
            <a:off x="654887" y="391182"/>
            <a:ext cx="1828800" cy="1828800"/>
            <a:chOff x="17226004" y="5113601"/>
            <a:chExt cx="1920240" cy="1915323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84DD211-0045-CDE4-5C42-A7CDC1CC51A3}"/>
                </a:ext>
              </a:extLst>
            </p:cNvPr>
            <p:cNvSpPr/>
            <p:nvPr/>
          </p:nvSpPr>
          <p:spPr>
            <a:xfrm>
              <a:off x="17226004" y="5113601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9" name="Graphic 8" descr="Key outline">
              <a:extLst>
                <a:ext uri="{FF2B5EF4-FFF2-40B4-BE49-F238E27FC236}">
                  <a16:creationId xmlns:a16="http://schemas.microsoft.com/office/drawing/2014/main" id="{1C89AC52-6338-5518-9B67-8B6BD43CC9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7580513" y="5479285"/>
              <a:ext cx="1348740" cy="1348740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C6EE693-0F2C-9A84-ED24-E75E4A1DF03E}"/>
              </a:ext>
            </a:extLst>
          </p:cNvPr>
          <p:cNvSpPr txBox="1"/>
          <p:nvPr/>
        </p:nvSpPr>
        <p:spPr>
          <a:xfrm>
            <a:off x="472890" y="2429975"/>
            <a:ext cx="2200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ACCOUNTS FOR &amp; PROVIDES ACCESS TO DATA</a:t>
            </a:r>
          </a:p>
        </p:txBody>
      </p:sp>
    </p:spTree>
    <p:extLst>
      <p:ext uri="{BB962C8B-B14F-4D97-AF65-F5344CB8AC3E}">
        <p14:creationId xmlns:p14="http://schemas.microsoft.com/office/powerpoint/2010/main" val="1770825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FDE0BDD-BF3F-7299-5D58-1AA7CA51E9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C7B59E-A737-D680-8C47-C9559760A848}"/>
              </a:ext>
            </a:extLst>
          </p:cNvPr>
          <p:cNvSpPr txBox="1"/>
          <p:nvPr/>
        </p:nvSpPr>
        <p:spPr>
          <a:xfrm>
            <a:off x="4109544" y="1690063"/>
            <a:ext cx="6239368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BYU data in the data store is used for data science, analytics, reporting, and sharing with other systems.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7CCCCC2-3393-EE5C-A22D-735A0D4A0D77}"/>
              </a:ext>
            </a:extLst>
          </p:cNvPr>
          <p:cNvGrpSpPr/>
          <p:nvPr/>
        </p:nvGrpSpPr>
        <p:grpSpPr>
          <a:xfrm>
            <a:off x="577368" y="370162"/>
            <a:ext cx="1828800" cy="1828800"/>
            <a:chOff x="21875519" y="5078511"/>
            <a:chExt cx="1920240" cy="191532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36E7319D-1AA2-0A1E-EE46-1DDE1056DF9E}"/>
                </a:ext>
              </a:extLst>
            </p:cNvPr>
            <p:cNvSpPr/>
            <p:nvPr/>
          </p:nvSpPr>
          <p:spPr>
            <a:xfrm>
              <a:off x="21875519" y="5078511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pic>
          <p:nvPicPr>
            <p:cNvPr id="5" name="Graphic 4" descr="Laptop outline">
              <a:extLst>
                <a:ext uri="{FF2B5EF4-FFF2-40B4-BE49-F238E27FC236}">
                  <a16:creationId xmlns:a16="http://schemas.microsoft.com/office/drawing/2014/main" id="{8222FFA7-570E-E134-CD95-ED8D0D0761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266038" y="5464784"/>
              <a:ext cx="1206430" cy="1206430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C2AB504-6026-91DE-1F13-752CFC2D9AD9}"/>
              </a:ext>
            </a:extLst>
          </p:cNvPr>
          <p:cNvSpPr txBox="1"/>
          <p:nvPr/>
        </p:nvSpPr>
        <p:spPr>
          <a:xfrm>
            <a:off x="399112" y="2408955"/>
            <a:ext cx="22002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USES &amp; REPORTS DATA</a:t>
            </a:r>
          </a:p>
        </p:txBody>
      </p:sp>
    </p:spTree>
    <p:extLst>
      <p:ext uri="{BB962C8B-B14F-4D97-AF65-F5344CB8AC3E}">
        <p14:creationId xmlns:p14="http://schemas.microsoft.com/office/powerpoint/2010/main" val="552345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83EE1E9-FFAD-0D74-1AD9-220FB08051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row: Right 1">
            <a:extLst>
              <a:ext uri="{FF2B5EF4-FFF2-40B4-BE49-F238E27FC236}">
                <a16:creationId xmlns:a16="http://schemas.microsoft.com/office/drawing/2014/main" id="{47FAFC2C-386B-E356-8B23-02FC8899496D}"/>
              </a:ext>
            </a:extLst>
          </p:cNvPr>
          <p:cNvSpPr/>
          <p:nvPr/>
        </p:nvSpPr>
        <p:spPr>
          <a:xfrm>
            <a:off x="660755" y="3136515"/>
            <a:ext cx="11255499" cy="1287811"/>
          </a:xfrm>
          <a:prstGeom prst="rightArrow">
            <a:avLst/>
          </a:prstGeom>
          <a:solidFill>
            <a:srgbClr val="003DA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latin typeface="Avenir Next LT Pro" panose="020B05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1C0BC9E-AAD2-9470-F6F5-5FD8D98E2786}"/>
              </a:ext>
            </a:extLst>
          </p:cNvPr>
          <p:cNvGrpSpPr/>
          <p:nvPr/>
        </p:nvGrpSpPr>
        <p:grpSpPr>
          <a:xfrm>
            <a:off x="1493100" y="2838208"/>
            <a:ext cx="1828800" cy="1828800"/>
            <a:chOff x="533400" y="2330955"/>
            <a:chExt cx="1920240" cy="191532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AE9617-5454-C3C8-B5FC-546FC436D9B0}"/>
                </a:ext>
              </a:extLst>
            </p:cNvPr>
            <p:cNvSpPr/>
            <p:nvPr/>
          </p:nvSpPr>
          <p:spPr>
            <a:xfrm>
              <a:off x="533400" y="2330955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8FD9E26-79D1-6FFE-CDC0-03AAAB19A585}"/>
                </a:ext>
              </a:extLst>
            </p:cNvPr>
            <p:cNvSpPr/>
            <p:nvPr/>
          </p:nvSpPr>
          <p:spPr>
            <a:xfrm>
              <a:off x="762000" y="3048000"/>
              <a:ext cx="1504950" cy="500291"/>
            </a:xfrm>
            <a:prstGeom prst="rect">
              <a:avLst/>
            </a:prstGeom>
            <a:solidFill>
              <a:srgbClr val="F5F5F5"/>
            </a:solidFill>
            <a:ln>
              <a:solidFill>
                <a:srgbClr val="002D5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rgbClr val="002D5E"/>
                  </a:solidFill>
                  <a:latin typeface="Avenir Next LT Pro" panose="020B0504020202020204" pitchFamily="34" charset="0"/>
                </a:rPr>
                <a:t>John Smi</a:t>
              </a:r>
              <a:endParaRPr lang="en-US" sz="900" dirty="0">
                <a:solidFill>
                  <a:srgbClr val="002D5E"/>
                </a:solidFill>
                <a:latin typeface="Avenir Next LT Pro" panose="020B0504020202020204" pitchFamily="34" charset="0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2FF411E-7BC5-0AB6-E217-0517DDD51ECD}"/>
                </a:ext>
              </a:extLst>
            </p:cNvPr>
            <p:cNvCxnSpPr/>
            <p:nvPr/>
          </p:nvCxnSpPr>
          <p:spPr>
            <a:xfrm>
              <a:off x="1925422" y="3099285"/>
              <a:ext cx="0" cy="365760"/>
            </a:xfrm>
            <a:prstGeom prst="line">
              <a:avLst/>
            </a:prstGeom>
            <a:ln w="38100">
              <a:solidFill>
                <a:srgbClr val="002D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F3A4D72-E7DC-C96B-F655-2EE6437BB2E7}"/>
              </a:ext>
            </a:extLst>
          </p:cNvPr>
          <p:cNvGrpSpPr/>
          <p:nvPr/>
        </p:nvGrpSpPr>
        <p:grpSpPr>
          <a:xfrm>
            <a:off x="6656294" y="2798052"/>
            <a:ext cx="1828800" cy="1828800"/>
            <a:chOff x="17226004" y="5113601"/>
            <a:chExt cx="1920240" cy="191532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62F5A51-A9EB-D078-8340-42C890EAB576}"/>
                </a:ext>
              </a:extLst>
            </p:cNvPr>
            <p:cNvSpPr/>
            <p:nvPr/>
          </p:nvSpPr>
          <p:spPr>
            <a:xfrm>
              <a:off x="17226004" y="5113601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19" name="Graphic 18" descr="Key outline">
              <a:extLst>
                <a:ext uri="{FF2B5EF4-FFF2-40B4-BE49-F238E27FC236}">
                  <a16:creationId xmlns:a16="http://schemas.microsoft.com/office/drawing/2014/main" id="{B6A55583-C181-BCBF-88F1-327D5B743E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7580513" y="5479285"/>
              <a:ext cx="1348740" cy="1348740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AD38B9F-65D0-C43C-EA8D-A2F6C3A809F7}"/>
              </a:ext>
            </a:extLst>
          </p:cNvPr>
          <p:cNvGrpSpPr/>
          <p:nvPr/>
        </p:nvGrpSpPr>
        <p:grpSpPr>
          <a:xfrm>
            <a:off x="9237892" y="2798052"/>
            <a:ext cx="1828800" cy="1828800"/>
            <a:chOff x="21875519" y="5078511"/>
            <a:chExt cx="1920240" cy="1915323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E157E68-45BA-F80D-649D-6A1B82CE4C6C}"/>
                </a:ext>
              </a:extLst>
            </p:cNvPr>
            <p:cNvSpPr/>
            <p:nvPr/>
          </p:nvSpPr>
          <p:spPr>
            <a:xfrm>
              <a:off x="21875519" y="5078511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pic>
          <p:nvPicPr>
            <p:cNvPr id="17" name="Graphic 16" descr="Laptop outline">
              <a:extLst>
                <a:ext uri="{FF2B5EF4-FFF2-40B4-BE49-F238E27FC236}">
                  <a16:creationId xmlns:a16="http://schemas.microsoft.com/office/drawing/2014/main" id="{32EFA682-84AE-6703-CA43-DA597E10A1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266038" y="5464784"/>
              <a:ext cx="1206430" cy="120643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67F22E-9865-CE87-34A4-FF826DA34A42}"/>
              </a:ext>
            </a:extLst>
          </p:cNvPr>
          <p:cNvGrpSpPr/>
          <p:nvPr/>
        </p:nvGrpSpPr>
        <p:grpSpPr>
          <a:xfrm>
            <a:off x="4074697" y="2798052"/>
            <a:ext cx="1828800" cy="1828800"/>
            <a:chOff x="6256118" y="7874394"/>
            <a:chExt cx="1920240" cy="1915323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1DA8148-520F-80E0-9E67-D53D33B3F1DF}"/>
                </a:ext>
              </a:extLst>
            </p:cNvPr>
            <p:cNvSpPr/>
            <p:nvPr/>
          </p:nvSpPr>
          <p:spPr>
            <a:xfrm>
              <a:off x="6256118" y="7874394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pic>
          <p:nvPicPr>
            <p:cNvPr id="15" name="Graphic 14" descr="Database outline">
              <a:extLst>
                <a:ext uri="{FF2B5EF4-FFF2-40B4-BE49-F238E27FC236}">
                  <a16:creationId xmlns:a16="http://schemas.microsoft.com/office/drawing/2014/main" id="{8F883C89-B03D-593D-3B1C-60B9220AF7A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608698" y="8250152"/>
              <a:ext cx="1202412" cy="1202412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09184C28-FC36-5F3C-ECCD-E64A9772D133}"/>
              </a:ext>
            </a:extLst>
          </p:cNvPr>
          <p:cNvSpPr txBox="1"/>
          <p:nvPr/>
        </p:nvSpPr>
        <p:spPr>
          <a:xfrm>
            <a:off x="1303621" y="4836845"/>
            <a:ext cx="22002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COLLECTS &amp; ASSEMBLES DATA</a:t>
            </a:r>
          </a:p>
          <a:p>
            <a:pPr algn="ctr"/>
            <a:endParaRPr lang="en-US" sz="1600" dirty="0">
              <a:solidFill>
                <a:srgbClr val="F5F5F5"/>
              </a:solidFill>
              <a:latin typeface="Avenir Next LT Pro" panose="020B0504020202020204" pitchFamily="34" charset="0"/>
            </a:endParaRPr>
          </a:p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“Systems of record”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6504E1-DB3A-D2B9-1444-0FED6BB93D38}"/>
              </a:ext>
            </a:extLst>
          </p:cNvPr>
          <p:cNvSpPr txBox="1"/>
          <p:nvPr/>
        </p:nvSpPr>
        <p:spPr>
          <a:xfrm>
            <a:off x="3888959" y="4836845"/>
            <a:ext cx="22002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SECURELY TRANSFERS &amp; STORES DATA</a:t>
            </a:r>
          </a:p>
          <a:p>
            <a:pPr algn="ctr"/>
            <a:endParaRPr lang="en-US" sz="1600" dirty="0">
              <a:solidFill>
                <a:srgbClr val="F5F5F5"/>
              </a:solidFill>
              <a:latin typeface="Avenir Next LT Pro" panose="020B0504020202020204" pitchFamily="34" charset="0"/>
            </a:endParaRPr>
          </a:p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“Data store”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E5F2B1-6401-19C2-1492-E3BCC21D90EB}"/>
              </a:ext>
            </a:extLst>
          </p:cNvPr>
          <p:cNvSpPr txBox="1"/>
          <p:nvPr/>
        </p:nvSpPr>
        <p:spPr>
          <a:xfrm>
            <a:off x="6474297" y="4836845"/>
            <a:ext cx="22002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ACCOUNTS FOR &amp; PROVIDES ACCESS TO DATA</a:t>
            </a:r>
          </a:p>
          <a:p>
            <a:pPr algn="ctr"/>
            <a:endParaRPr lang="en-US" sz="1600" dirty="0">
              <a:solidFill>
                <a:srgbClr val="F5F5F5"/>
              </a:solidFill>
              <a:latin typeface="Avenir Next LT Pro" panose="020B0504020202020204" pitchFamily="34" charset="0"/>
            </a:endParaRPr>
          </a:p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“Data sharing agreements”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79B3E2-0D05-7B15-92AE-4C9727B67FB9}"/>
              </a:ext>
            </a:extLst>
          </p:cNvPr>
          <p:cNvSpPr txBox="1"/>
          <p:nvPr/>
        </p:nvSpPr>
        <p:spPr>
          <a:xfrm>
            <a:off x="9059636" y="4836845"/>
            <a:ext cx="22002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USES &amp; REPORTS DATA</a:t>
            </a:r>
          </a:p>
          <a:p>
            <a:pPr algn="ctr"/>
            <a:endParaRPr lang="en-US" sz="1600" dirty="0">
              <a:solidFill>
                <a:srgbClr val="F5F5F5"/>
              </a:solidFill>
              <a:latin typeface="Avenir Next LT Pro" panose="020B0504020202020204" pitchFamily="34" charset="0"/>
            </a:endParaRPr>
          </a:p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“Data science, analytics, reporting, and integrations”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7EE0FA2-3410-7ACD-1329-9B6C21DFF2F2}"/>
              </a:ext>
            </a:extLst>
          </p:cNvPr>
          <p:cNvSpPr txBox="1"/>
          <p:nvPr/>
        </p:nvSpPr>
        <p:spPr>
          <a:xfrm>
            <a:off x="312321" y="627086"/>
            <a:ext cx="11553825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Doing </a:t>
            </a:r>
            <a:r>
              <a:rPr lang="en-US" sz="4400" b="1" u="sng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all four</a:t>
            </a:r>
            <a:r>
              <a:rPr lang="en-US" sz="44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 is called a </a:t>
            </a:r>
          </a:p>
          <a:p>
            <a:pPr algn="ctr"/>
            <a:r>
              <a:rPr lang="en-US" sz="44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Business Data Pipeline</a:t>
            </a:r>
          </a:p>
        </p:txBody>
      </p:sp>
    </p:spTree>
    <p:extLst>
      <p:ext uri="{BB962C8B-B14F-4D97-AF65-F5344CB8AC3E}">
        <p14:creationId xmlns:p14="http://schemas.microsoft.com/office/powerpoint/2010/main" val="2840553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191</Words>
  <Application>Microsoft Office PowerPoint</Application>
  <PresentationFormat>Widescreen</PresentationFormat>
  <Paragraphs>32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Avenir Next LT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Brigham Young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Jon Spackman</dc:creator>
  <cp:lastModifiedBy>Jon Spackman</cp:lastModifiedBy>
  <cp:revision>39</cp:revision>
  <dcterms:created xsi:type="dcterms:W3CDTF">2025-01-16T19:09:26Z</dcterms:created>
  <dcterms:modified xsi:type="dcterms:W3CDTF">2025-01-21T20:07:51Z</dcterms:modified>
</cp:coreProperties>
</file>