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62" r:id="rId2"/>
    <p:sldId id="3465" r:id="rId3"/>
    <p:sldId id="3165" r:id="rId4"/>
    <p:sldId id="3463" r:id="rId5"/>
    <p:sldId id="3464" r:id="rId6"/>
    <p:sldId id="34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DA5"/>
    <a:srgbClr val="A6C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4CB4A-5BDB-C9C6-6D26-DAC1B0872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5F24B5-61C1-87B7-8DF2-D72FC73DB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B0E00-1B60-953C-1662-9A8C0E78F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93B24-4B1B-765A-01ED-180CDBE62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0A43F-FA43-3D88-121F-85E18D15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5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C230E-37DC-2705-6BD9-8A350A6CE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25462E-5CF0-EFED-626F-319FF56382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2C544A-ED61-B35B-F9B5-ED2A08B73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5796D-301D-850A-4433-C58BD301B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776DC-91BD-CE9B-9E7C-F692BBE3E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92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C3707A-2927-C3FA-F656-936AF7CE99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54B58D-443B-6302-A1DF-CA849B14D0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50433-6BBF-A658-6D65-B063FFDAA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DEC4D-3335-4F69-74AB-7C47A9669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B930F-2605-D862-A248-C6ABE0487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45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28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3D202-DEBF-3624-3F03-7DD62E4F5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26F9F-653B-7C9D-3A9C-9B073F234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2508D-6075-4001-1D7E-A71D1E115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1FD93-9BFF-B117-FD25-2F77583AF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F2273-F185-0148-4B52-A0CC31E11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88175-D1FD-C775-3B6D-6CAB2D688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FA8059-CBEE-23E0-CC8A-04368E95F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097E8B-CCED-1C82-00A4-845DE102D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7C577-32A9-1F7E-FB7C-0876ABDD6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75D76-72F7-9B76-81E1-A02883A62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6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F20B2-4917-31F9-A0FD-FFDDDAE9B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63524-88C1-712F-9CB7-6F7C7545B5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2D7A30-E574-9269-7A7E-09BD8DE33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B791AF-046B-DAD1-773A-55DFC5A8E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40AA8F-4EF4-57B1-257C-C290BF106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631E98-01AC-9D23-7770-533CE236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30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67B97-D9CE-34AE-506D-9D7EE0C69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A537B4-6B21-3C31-61C6-E2250C1482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71EAF3-396B-72CA-C7E0-DCF5272BA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5D38BA-BE06-19FF-4912-D39EC5AB4B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BCD5FE-B5A3-404F-2CB0-ADCA1D216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FF8206-284A-4828-2308-41356DD1E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051421-4ED9-C667-2EE1-BD6F8A5A2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2DC9AF-5FC9-5F97-B865-B72F13917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108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BDEF7-DD1B-4795-D1F7-7562E3373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5DB6A-860B-BE3C-3435-9AAAABEB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31A1A6-D0D1-4E97-5C66-EA28786C0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CE0D0A-FA36-C570-87BB-0464E81D7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60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9900D-4F89-CF3A-E462-BC4F77C96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9E6B33-1420-5CFC-869D-D79009977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3C9A2A-C4B5-EF16-853A-9A71AC9D5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32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D852-81CD-E612-55E1-E65AA1984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99C05-50DC-7943-F6B3-39BDDCBAF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69F689-9422-DA0F-80DD-3849910BD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C113A2-0045-3739-1B11-61473BEEB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C6943-1E44-4AEE-EB83-3DADFC40A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8D0623-52CE-7AA7-2D58-84EC8EB87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26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84947-14F5-D9F5-38C2-A91264B5B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B79584-5DB8-37FB-BC33-714EAD5E63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8116C9-30D6-83DE-68CC-545024E113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72F026-B88C-7339-3CF6-3B4F4A967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597AA3-2045-BBA0-DCA2-B111366F4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24ADC4-D768-7DE3-D1A7-CCC7C9B36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45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8562A7-8A49-A073-F31A-FF31FF245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DC95D-FC96-6ED9-F9F4-B9B29FF19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8FFBF-995D-35B3-9595-CB97E2A771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CD2365-DF5C-4184-BA17-5F8B72146CAD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C512F-A861-179A-C315-15A12E9527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0D21F-F8DC-4BFE-E63A-6375A1CDC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80BC58-89D9-4A28-B321-3742ABCC5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65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6.svg"/><Relationship Id="rId7" Type="http://schemas.openxmlformats.org/officeDocument/2006/relationships/image" Target="../media/image4.svg"/><Relationship Id="rId12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2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svg"/><Relationship Id="rId7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11" Type="http://schemas.openxmlformats.org/officeDocument/2006/relationships/image" Target="../media/image18.svg"/><Relationship Id="rId5" Type="http://schemas.openxmlformats.org/officeDocument/2006/relationships/image" Target="../media/image2.svg"/><Relationship Id="rId10" Type="http://schemas.openxmlformats.org/officeDocument/2006/relationships/image" Target="../media/image17.png"/><Relationship Id="rId4" Type="http://schemas.openxmlformats.org/officeDocument/2006/relationships/image" Target="../media/image1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22.svg"/><Relationship Id="rId5" Type="http://schemas.openxmlformats.org/officeDocument/2006/relationships/image" Target="../media/image4.svg"/><Relationship Id="rId10" Type="http://schemas.openxmlformats.org/officeDocument/2006/relationships/image" Target="../media/image21.png"/><Relationship Id="rId4" Type="http://schemas.openxmlformats.org/officeDocument/2006/relationships/image" Target="../media/image3.png"/><Relationship Id="rId9" Type="http://schemas.openxmlformats.org/officeDocument/2006/relationships/image" Target="../media/image2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6.png"/><Relationship Id="rId3" Type="http://schemas.openxmlformats.org/officeDocument/2006/relationships/image" Target="../media/image6.svg"/><Relationship Id="rId7" Type="http://schemas.openxmlformats.org/officeDocument/2006/relationships/image" Target="../media/image4.sv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5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11" Type="http://schemas.openxmlformats.org/officeDocument/2006/relationships/image" Target="../media/image24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.png"/><Relationship Id="rId9" Type="http://schemas.openxmlformats.org/officeDocument/2006/relationships/image" Target="../media/image8.svg"/><Relationship Id="rId1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93C7AE0-C822-8CCE-F829-27BC7D0024C9}"/>
              </a:ext>
            </a:extLst>
          </p:cNvPr>
          <p:cNvGrpSpPr/>
          <p:nvPr/>
        </p:nvGrpSpPr>
        <p:grpSpPr>
          <a:xfrm>
            <a:off x="1493100" y="3269131"/>
            <a:ext cx="1828800" cy="1828800"/>
            <a:chOff x="533400" y="2330955"/>
            <a:chExt cx="1920240" cy="191532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1D22CCA-C7AD-5843-C283-3012F2A54A20}"/>
                </a:ext>
              </a:extLst>
            </p:cNvPr>
            <p:cNvSpPr/>
            <p:nvPr/>
          </p:nvSpPr>
          <p:spPr>
            <a:xfrm>
              <a:off x="533400" y="2330955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F564F31-2ECB-AFB2-9F33-84F81B2EB3E5}"/>
                </a:ext>
              </a:extLst>
            </p:cNvPr>
            <p:cNvSpPr/>
            <p:nvPr/>
          </p:nvSpPr>
          <p:spPr>
            <a:xfrm>
              <a:off x="762000" y="3048000"/>
              <a:ext cx="1504950" cy="500291"/>
            </a:xfrm>
            <a:prstGeom prst="rect">
              <a:avLst/>
            </a:prstGeom>
            <a:solidFill>
              <a:srgbClr val="F5F5F5"/>
            </a:solidFill>
            <a:ln>
              <a:solidFill>
                <a:srgbClr val="002D5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rgbClr val="002D5E"/>
                  </a:solidFill>
                  <a:latin typeface="Avenir Next LT Pro" panose="020B0504020202020204" pitchFamily="34" charset="0"/>
                </a:rPr>
                <a:t>John Smi</a:t>
              </a:r>
              <a:endParaRPr lang="en-US" sz="900" dirty="0">
                <a:solidFill>
                  <a:srgbClr val="002D5E"/>
                </a:solidFill>
                <a:latin typeface="Avenir Next LT Pro" panose="020B0504020202020204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437620B-B4BF-18A5-6013-96437DFBAA37}"/>
                </a:ext>
              </a:extLst>
            </p:cNvPr>
            <p:cNvCxnSpPr/>
            <p:nvPr/>
          </p:nvCxnSpPr>
          <p:spPr>
            <a:xfrm>
              <a:off x="1925422" y="3099285"/>
              <a:ext cx="0" cy="365760"/>
            </a:xfrm>
            <a:prstGeom prst="line">
              <a:avLst/>
            </a:prstGeom>
            <a:ln w="38100">
              <a:solidFill>
                <a:srgbClr val="002D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BC168CC-C304-DBE4-6005-1877B79D894B}"/>
              </a:ext>
            </a:extLst>
          </p:cNvPr>
          <p:cNvGrpSpPr/>
          <p:nvPr/>
        </p:nvGrpSpPr>
        <p:grpSpPr>
          <a:xfrm>
            <a:off x="6656294" y="3228975"/>
            <a:ext cx="1828800" cy="1828800"/>
            <a:chOff x="17226004" y="5113601"/>
            <a:chExt cx="1920240" cy="191532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D1705B-865F-5CE5-0EE3-D6B22B2FCB21}"/>
                </a:ext>
              </a:extLst>
            </p:cNvPr>
            <p:cNvSpPr/>
            <p:nvPr/>
          </p:nvSpPr>
          <p:spPr>
            <a:xfrm>
              <a:off x="17226004" y="511360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19" name="Graphic 18" descr="Key outline">
              <a:extLst>
                <a:ext uri="{FF2B5EF4-FFF2-40B4-BE49-F238E27FC236}">
                  <a16:creationId xmlns:a16="http://schemas.microsoft.com/office/drawing/2014/main" id="{707AFD9D-6447-CF7B-DBD6-EA8E88E27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580513" y="5479285"/>
              <a:ext cx="1348740" cy="134874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6AD44CD-4716-3CF8-8AB6-508348E2464D}"/>
              </a:ext>
            </a:extLst>
          </p:cNvPr>
          <p:cNvGrpSpPr/>
          <p:nvPr/>
        </p:nvGrpSpPr>
        <p:grpSpPr>
          <a:xfrm>
            <a:off x="9237892" y="3228975"/>
            <a:ext cx="1828800" cy="1828800"/>
            <a:chOff x="21875519" y="5078511"/>
            <a:chExt cx="1920240" cy="191532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0B3A0B3-8A26-3EBC-E280-81776F48C312}"/>
                </a:ext>
              </a:extLst>
            </p:cNvPr>
            <p:cNvSpPr/>
            <p:nvPr/>
          </p:nvSpPr>
          <p:spPr>
            <a:xfrm>
              <a:off x="21875519" y="507851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17" name="Graphic 16" descr="Laptop outline">
              <a:extLst>
                <a:ext uri="{FF2B5EF4-FFF2-40B4-BE49-F238E27FC236}">
                  <a16:creationId xmlns:a16="http://schemas.microsoft.com/office/drawing/2014/main" id="{89D72589-F642-78F6-EBA2-6A9402EA0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266038" y="5464784"/>
              <a:ext cx="1206430" cy="120643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A1E4E60-CAD8-ED34-C5E1-79986277F4A2}"/>
              </a:ext>
            </a:extLst>
          </p:cNvPr>
          <p:cNvGrpSpPr/>
          <p:nvPr/>
        </p:nvGrpSpPr>
        <p:grpSpPr>
          <a:xfrm>
            <a:off x="4074697" y="3228975"/>
            <a:ext cx="1828800" cy="1828800"/>
            <a:chOff x="6256118" y="7874394"/>
            <a:chExt cx="1920240" cy="191532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AB43106-211B-0AAA-591A-E64AE2C453C3}"/>
                </a:ext>
              </a:extLst>
            </p:cNvPr>
            <p:cNvSpPr/>
            <p:nvPr/>
          </p:nvSpPr>
          <p:spPr>
            <a:xfrm>
              <a:off x="6256118" y="7874394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15" name="Graphic 14" descr="Database outline">
              <a:extLst>
                <a:ext uri="{FF2B5EF4-FFF2-40B4-BE49-F238E27FC236}">
                  <a16:creationId xmlns:a16="http://schemas.microsoft.com/office/drawing/2014/main" id="{03AB3CF5-9C2B-1810-5ACF-A63177AA4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08698" y="8250152"/>
              <a:ext cx="1202412" cy="1202412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C0B8000-1C3A-8158-D31E-F3891762B23A}"/>
              </a:ext>
            </a:extLst>
          </p:cNvPr>
          <p:cNvSpPr txBox="1"/>
          <p:nvPr/>
        </p:nvSpPr>
        <p:spPr>
          <a:xfrm>
            <a:off x="1303621" y="5267768"/>
            <a:ext cx="2200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COLLECTS &amp; ASSEMBLES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F926B-D841-42EE-0A8F-532174EB1D28}"/>
              </a:ext>
            </a:extLst>
          </p:cNvPr>
          <p:cNvSpPr txBox="1"/>
          <p:nvPr/>
        </p:nvSpPr>
        <p:spPr>
          <a:xfrm>
            <a:off x="3888959" y="5267768"/>
            <a:ext cx="2200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SECURELY TRANSFERS &amp; STORES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1C8C26-B838-1F40-1578-E5C13D524073}"/>
              </a:ext>
            </a:extLst>
          </p:cNvPr>
          <p:cNvSpPr txBox="1"/>
          <p:nvPr/>
        </p:nvSpPr>
        <p:spPr>
          <a:xfrm>
            <a:off x="6474297" y="5267768"/>
            <a:ext cx="2200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ACCOUNTS FOR &amp; PROVIDES ACCESS TO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A69F3A-2FA9-8F17-2406-C983604BD21B}"/>
              </a:ext>
            </a:extLst>
          </p:cNvPr>
          <p:cNvSpPr txBox="1"/>
          <p:nvPr/>
        </p:nvSpPr>
        <p:spPr>
          <a:xfrm>
            <a:off x="9059636" y="5267768"/>
            <a:ext cx="2200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USES &amp; REPORTS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D0C77A-D1D2-1971-74F2-95BEC30D7994}"/>
              </a:ext>
            </a:extLst>
          </p:cNvPr>
          <p:cNvSpPr txBox="1"/>
          <p:nvPr/>
        </p:nvSpPr>
        <p:spPr>
          <a:xfrm>
            <a:off x="3048000" y="42241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DATA STRATEGY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502902-FD82-CDB0-EE33-AF23941D26B5}"/>
              </a:ext>
            </a:extLst>
          </p:cNvPr>
          <p:cNvSpPr txBox="1"/>
          <p:nvPr/>
        </p:nvSpPr>
        <p:spPr>
          <a:xfrm>
            <a:off x="319088" y="1368436"/>
            <a:ext cx="1155382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A good data strategy will outline </a:t>
            </a:r>
          </a:p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the long view of how BYU:</a:t>
            </a:r>
          </a:p>
        </p:txBody>
      </p:sp>
    </p:spTree>
    <p:extLst>
      <p:ext uri="{BB962C8B-B14F-4D97-AF65-F5344CB8AC3E}">
        <p14:creationId xmlns:p14="http://schemas.microsoft.com/office/powerpoint/2010/main" val="2422873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Right 1">
            <a:extLst>
              <a:ext uri="{FF2B5EF4-FFF2-40B4-BE49-F238E27FC236}">
                <a16:creationId xmlns:a16="http://schemas.microsoft.com/office/drawing/2014/main" id="{6407E6CD-8E86-6096-F509-92142048CD34}"/>
              </a:ext>
            </a:extLst>
          </p:cNvPr>
          <p:cNvSpPr/>
          <p:nvPr/>
        </p:nvSpPr>
        <p:spPr>
          <a:xfrm>
            <a:off x="660755" y="3567438"/>
            <a:ext cx="11255499" cy="1287811"/>
          </a:xfrm>
          <a:prstGeom prst="rightArrow">
            <a:avLst/>
          </a:prstGeom>
          <a:solidFill>
            <a:srgbClr val="003D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venir Next LT Pro" panose="020B05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93C7AE0-C822-8CCE-F829-27BC7D0024C9}"/>
              </a:ext>
            </a:extLst>
          </p:cNvPr>
          <p:cNvGrpSpPr/>
          <p:nvPr/>
        </p:nvGrpSpPr>
        <p:grpSpPr>
          <a:xfrm>
            <a:off x="1493100" y="3269131"/>
            <a:ext cx="1828800" cy="1828800"/>
            <a:chOff x="533400" y="2330955"/>
            <a:chExt cx="1920240" cy="191532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1D22CCA-C7AD-5843-C283-3012F2A54A20}"/>
                </a:ext>
              </a:extLst>
            </p:cNvPr>
            <p:cNvSpPr/>
            <p:nvPr/>
          </p:nvSpPr>
          <p:spPr>
            <a:xfrm>
              <a:off x="533400" y="2330955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F564F31-2ECB-AFB2-9F33-84F81B2EB3E5}"/>
                </a:ext>
              </a:extLst>
            </p:cNvPr>
            <p:cNvSpPr/>
            <p:nvPr/>
          </p:nvSpPr>
          <p:spPr>
            <a:xfrm>
              <a:off x="762000" y="3048000"/>
              <a:ext cx="1504950" cy="500291"/>
            </a:xfrm>
            <a:prstGeom prst="rect">
              <a:avLst/>
            </a:prstGeom>
            <a:solidFill>
              <a:srgbClr val="F5F5F5"/>
            </a:solidFill>
            <a:ln>
              <a:solidFill>
                <a:srgbClr val="002D5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rgbClr val="002D5E"/>
                  </a:solidFill>
                  <a:latin typeface="Avenir Next LT Pro" panose="020B0504020202020204" pitchFamily="34" charset="0"/>
                </a:rPr>
                <a:t>John Smi</a:t>
              </a:r>
              <a:endParaRPr lang="en-US" sz="900" dirty="0">
                <a:solidFill>
                  <a:srgbClr val="002D5E"/>
                </a:solidFill>
                <a:latin typeface="Avenir Next LT Pro" panose="020B0504020202020204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437620B-B4BF-18A5-6013-96437DFBAA37}"/>
                </a:ext>
              </a:extLst>
            </p:cNvPr>
            <p:cNvCxnSpPr/>
            <p:nvPr/>
          </p:nvCxnSpPr>
          <p:spPr>
            <a:xfrm>
              <a:off x="1935023" y="3099285"/>
              <a:ext cx="0" cy="365760"/>
            </a:xfrm>
            <a:prstGeom prst="line">
              <a:avLst/>
            </a:prstGeom>
            <a:ln w="38100">
              <a:solidFill>
                <a:srgbClr val="002D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BC168CC-C304-DBE4-6005-1877B79D894B}"/>
              </a:ext>
            </a:extLst>
          </p:cNvPr>
          <p:cNvGrpSpPr/>
          <p:nvPr/>
        </p:nvGrpSpPr>
        <p:grpSpPr>
          <a:xfrm>
            <a:off x="6656294" y="3228975"/>
            <a:ext cx="1828800" cy="1828800"/>
            <a:chOff x="17226004" y="5113601"/>
            <a:chExt cx="1920240" cy="191532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D1705B-865F-5CE5-0EE3-D6B22B2FCB21}"/>
                </a:ext>
              </a:extLst>
            </p:cNvPr>
            <p:cNvSpPr/>
            <p:nvPr/>
          </p:nvSpPr>
          <p:spPr>
            <a:xfrm>
              <a:off x="17226004" y="511360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19" name="Graphic 18" descr="Key outline">
              <a:extLst>
                <a:ext uri="{FF2B5EF4-FFF2-40B4-BE49-F238E27FC236}">
                  <a16:creationId xmlns:a16="http://schemas.microsoft.com/office/drawing/2014/main" id="{707AFD9D-6447-CF7B-DBD6-EA8E88E27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580513" y="5479285"/>
              <a:ext cx="1348740" cy="134874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6AD44CD-4716-3CF8-8AB6-508348E2464D}"/>
              </a:ext>
            </a:extLst>
          </p:cNvPr>
          <p:cNvGrpSpPr/>
          <p:nvPr/>
        </p:nvGrpSpPr>
        <p:grpSpPr>
          <a:xfrm>
            <a:off x="9237892" y="3228975"/>
            <a:ext cx="1828800" cy="1828800"/>
            <a:chOff x="21875519" y="5078511"/>
            <a:chExt cx="1920240" cy="191532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0B3A0B3-8A26-3EBC-E280-81776F48C312}"/>
                </a:ext>
              </a:extLst>
            </p:cNvPr>
            <p:cNvSpPr/>
            <p:nvPr/>
          </p:nvSpPr>
          <p:spPr>
            <a:xfrm>
              <a:off x="21875519" y="507851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17" name="Graphic 16" descr="Laptop outline">
              <a:extLst>
                <a:ext uri="{FF2B5EF4-FFF2-40B4-BE49-F238E27FC236}">
                  <a16:creationId xmlns:a16="http://schemas.microsoft.com/office/drawing/2014/main" id="{89D72589-F642-78F6-EBA2-6A9402EA0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266038" y="5464784"/>
              <a:ext cx="1206430" cy="120643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A1E4E60-CAD8-ED34-C5E1-79986277F4A2}"/>
              </a:ext>
            </a:extLst>
          </p:cNvPr>
          <p:cNvGrpSpPr/>
          <p:nvPr/>
        </p:nvGrpSpPr>
        <p:grpSpPr>
          <a:xfrm>
            <a:off x="4074697" y="3228975"/>
            <a:ext cx="1828800" cy="1828800"/>
            <a:chOff x="6256118" y="7874394"/>
            <a:chExt cx="1920240" cy="191532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AB43106-211B-0AAA-591A-E64AE2C453C3}"/>
                </a:ext>
              </a:extLst>
            </p:cNvPr>
            <p:cNvSpPr/>
            <p:nvPr/>
          </p:nvSpPr>
          <p:spPr>
            <a:xfrm>
              <a:off x="6256118" y="7874394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15" name="Graphic 14" descr="Database outline">
              <a:extLst>
                <a:ext uri="{FF2B5EF4-FFF2-40B4-BE49-F238E27FC236}">
                  <a16:creationId xmlns:a16="http://schemas.microsoft.com/office/drawing/2014/main" id="{03AB3CF5-9C2B-1810-5ACF-A63177AA4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08698" y="8250152"/>
              <a:ext cx="1202412" cy="1202412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C0B8000-1C3A-8158-D31E-F3891762B23A}"/>
              </a:ext>
            </a:extLst>
          </p:cNvPr>
          <p:cNvSpPr txBox="1"/>
          <p:nvPr/>
        </p:nvSpPr>
        <p:spPr>
          <a:xfrm>
            <a:off x="1303621" y="5267768"/>
            <a:ext cx="2200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COLLECTS &amp; ASSEMBLES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F926B-D841-42EE-0A8F-532174EB1D28}"/>
              </a:ext>
            </a:extLst>
          </p:cNvPr>
          <p:cNvSpPr txBox="1"/>
          <p:nvPr/>
        </p:nvSpPr>
        <p:spPr>
          <a:xfrm>
            <a:off x="3888959" y="5267768"/>
            <a:ext cx="2200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SECURELY TRANSFERS &amp; STORES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1C8C26-B838-1F40-1578-E5C13D524073}"/>
              </a:ext>
            </a:extLst>
          </p:cNvPr>
          <p:cNvSpPr txBox="1"/>
          <p:nvPr/>
        </p:nvSpPr>
        <p:spPr>
          <a:xfrm>
            <a:off x="6474297" y="5267768"/>
            <a:ext cx="2200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ACCOUNTS FOR &amp; PROVIDES ACCESS TO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A69F3A-2FA9-8F17-2406-C983604BD21B}"/>
              </a:ext>
            </a:extLst>
          </p:cNvPr>
          <p:cNvSpPr txBox="1"/>
          <p:nvPr/>
        </p:nvSpPr>
        <p:spPr>
          <a:xfrm>
            <a:off x="9059636" y="5267768"/>
            <a:ext cx="2200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5F5F5"/>
                </a:solidFill>
                <a:latin typeface="Avenir Next LT Pro" panose="020B0504020202020204" pitchFamily="34" charset="0"/>
              </a:rPr>
              <a:t>USES &amp; REPORTS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502902-FD82-CDB0-EE33-AF23941D26B5}"/>
              </a:ext>
            </a:extLst>
          </p:cNvPr>
          <p:cNvSpPr txBox="1"/>
          <p:nvPr/>
        </p:nvSpPr>
        <p:spPr>
          <a:xfrm>
            <a:off x="319088" y="1205876"/>
            <a:ext cx="1155382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A good business data pipeline </a:t>
            </a:r>
          </a:p>
          <a:p>
            <a:pPr algn="ctr"/>
            <a:r>
              <a:rPr lang="en-US" sz="44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will facilitate this strategy.</a:t>
            </a:r>
          </a:p>
        </p:txBody>
      </p:sp>
    </p:spTree>
    <p:extLst>
      <p:ext uri="{BB962C8B-B14F-4D97-AF65-F5344CB8AC3E}">
        <p14:creationId xmlns:p14="http://schemas.microsoft.com/office/powerpoint/2010/main" val="385468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rrow: Right 22">
            <a:extLst>
              <a:ext uri="{FF2B5EF4-FFF2-40B4-BE49-F238E27FC236}">
                <a16:creationId xmlns:a16="http://schemas.microsoft.com/office/drawing/2014/main" id="{681E8E74-F22D-FC19-9169-83F833947C1F}"/>
              </a:ext>
            </a:extLst>
          </p:cNvPr>
          <p:cNvSpPr/>
          <p:nvPr/>
        </p:nvSpPr>
        <p:spPr>
          <a:xfrm>
            <a:off x="723141" y="3205739"/>
            <a:ext cx="11255499" cy="781050"/>
          </a:xfrm>
          <a:prstGeom prst="rightArrow">
            <a:avLst/>
          </a:prstGeom>
          <a:solidFill>
            <a:srgbClr val="003D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venir Next LT Pro" panose="020B05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39C214-7362-3D4A-97D0-6CA6547FE90F}"/>
              </a:ext>
            </a:extLst>
          </p:cNvPr>
          <p:cNvSpPr/>
          <p:nvPr/>
        </p:nvSpPr>
        <p:spPr>
          <a:xfrm>
            <a:off x="761639" y="524291"/>
            <a:ext cx="10668722" cy="4580105"/>
          </a:xfrm>
          <a:prstGeom prst="rect">
            <a:avLst/>
          </a:prstGeom>
        </p:spPr>
        <p:txBody>
          <a:bodyPr wrap="square" anchor="t">
            <a:noAutofit/>
          </a:bodyPr>
          <a:lstStyle/>
          <a:p>
            <a:pPr algn="ctr"/>
            <a:r>
              <a:rPr lang="en-US" sz="48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What is a business data pipeline?</a:t>
            </a:r>
          </a:p>
          <a:p>
            <a:pPr algn="ctr"/>
            <a:r>
              <a:rPr lang="en-US" sz="33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(Example focused on data governance)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2B6E25A-1045-9198-229B-7C72D0E4586A}"/>
              </a:ext>
            </a:extLst>
          </p:cNvPr>
          <p:cNvGrpSpPr/>
          <p:nvPr/>
        </p:nvGrpSpPr>
        <p:grpSpPr>
          <a:xfrm>
            <a:off x="3887700" y="3121027"/>
            <a:ext cx="960120" cy="957662"/>
            <a:chOff x="6256118" y="7874394"/>
            <a:chExt cx="1920240" cy="1915323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FB950DE-B0C6-F06C-B439-FA1DD4F86A95}"/>
                </a:ext>
              </a:extLst>
            </p:cNvPr>
            <p:cNvSpPr/>
            <p:nvPr/>
          </p:nvSpPr>
          <p:spPr>
            <a:xfrm>
              <a:off x="6256118" y="7874394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55" name="Graphic 54" descr="Database outline">
              <a:extLst>
                <a:ext uri="{FF2B5EF4-FFF2-40B4-BE49-F238E27FC236}">
                  <a16:creationId xmlns:a16="http://schemas.microsoft.com/office/drawing/2014/main" id="{AEAA15C6-AE0B-9D0C-6479-4B36A3CC8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608698" y="8250152"/>
              <a:ext cx="1202412" cy="1202412"/>
            </a:xfrm>
            <a:prstGeom prst="rect">
              <a:avLst/>
            </a:prstGeom>
          </p:spPr>
        </p:pic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FFEAAA6B-71AC-2967-31EA-325CAA191F35}"/>
              </a:ext>
            </a:extLst>
          </p:cNvPr>
          <p:cNvSpPr txBox="1"/>
          <p:nvPr/>
        </p:nvSpPr>
        <p:spPr>
          <a:xfrm>
            <a:off x="3883161" y="4124198"/>
            <a:ext cx="96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SECURELY TRANSFERS &amp; STORES DATASET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A59C0F1-A94B-F793-2BCC-C84293D11A91}"/>
              </a:ext>
            </a:extLst>
          </p:cNvPr>
          <p:cNvGrpSpPr/>
          <p:nvPr/>
        </p:nvGrpSpPr>
        <p:grpSpPr>
          <a:xfrm>
            <a:off x="7083778" y="3121027"/>
            <a:ext cx="960120" cy="957662"/>
            <a:chOff x="17226004" y="5113601"/>
            <a:chExt cx="1920240" cy="191532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09A297D-6C75-BF3C-40C4-97533EFDB9ED}"/>
                </a:ext>
              </a:extLst>
            </p:cNvPr>
            <p:cNvSpPr/>
            <p:nvPr/>
          </p:nvSpPr>
          <p:spPr>
            <a:xfrm>
              <a:off x="17226004" y="511360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59" name="Graphic 58" descr="Key outline">
              <a:extLst>
                <a:ext uri="{FF2B5EF4-FFF2-40B4-BE49-F238E27FC236}">
                  <a16:creationId xmlns:a16="http://schemas.microsoft.com/office/drawing/2014/main" id="{4C817A14-1129-A6D5-941A-32B53ED103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7580513" y="5479285"/>
              <a:ext cx="1348740" cy="1348740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476A9915-6DB7-886D-19C6-DAF120CD633F}"/>
              </a:ext>
            </a:extLst>
          </p:cNvPr>
          <p:cNvSpPr txBox="1"/>
          <p:nvPr/>
        </p:nvSpPr>
        <p:spPr>
          <a:xfrm>
            <a:off x="7089303" y="4124198"/>
            <a:ext cx="96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ACCOUNTS FOR &amp; PROVIDES ACCESS TO DATA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D3EBA1D-F067-024E-5E38-3A932C74F698}"/>
              </a:ext>
            </a:extLst>
          </p:cNvPr>
          <p:cNvGrpSpPr/>
          <p:nvPr/>
        </p:nvGrpSpPr>
        <p:grpSpPr>
          <a:xfrm>
            <a:off x="10278639" y="3121027"/>
            <a:ext cx="960120" cy="957662"/>
            <a:chOff x="21875519" y="5078511"/>
            <a:chExt cx="1920240" cy="1915323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34DA40D-179D-E23C-3C63-7FF33A4C15DF}"/>
                </a:ext>
              </a:extLst>
            </p:cNvPr>
            <p:cNvSpPr/>
            <p:nvPr/>
          </p:nvSpPr>
          <p:spPr>
            <a:xfrm>
              <a:off x="21875519" y="507851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57" name="Graphic 56" descr="Laptop outline">
              <a:extLst>
                <a:ext uri="{FF2B5EF4-FFF2-40B4-BE49-F238E27FC236}">
                  <a16:creationId xmlns:a16="http://schemas.microsoft.com/office/drawing/2014/main" id="{50BD9573-B30C-D57C-1A60-3BD5119B8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2266038" y="5464784"/>
              <a:ext cx="1206430" cy="1206430"/>
            </a:xfrm>
            <a:prstGeom prst="rect">
              <a:avLst/>
            </a:prstGeom>
          </p:spPr>
        </p:pic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DF725964-B2E2-F078-BEEF-74E6ECB1B84D}"/>
              </a:ext>
            </a:extLst>
          </p:cNvPr>
          <p:cNvSpPr txBox="1"/>
          <p:nvPr/>
        </p:nvSpPr>
        <p:spPr>
          <a:xfrm>
            <a:off x="10095378" y="4133826"/>
            <a:ext cx="1326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CONSUMING APP/USER HAS ACCESS TO USE THIS DATASET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B059891-A914-4803-D745-BBC974B5E4AA}"/>
              </a:ext>
            </a:extLst>
          </p:cNvPr>
          <p:cNvGrpSpPr/>
          <p:nvPr/>
        </p:nvGrpSpPr>
        <p:grpSpPr>
          <a:xfrm>
            <a:off x="694521" y="3121027"/>
            <a:ext cx="960120" cy="957662"/>
            <a:chOff x="533400" y="2330955"/>
            <a:chExt cx="1920240" cy="1915323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DD9FAA3-2407-BBA9-F8EA-4AF3F21AE531}"/>
                </a:ext>
              </a:extLst>
            </p:cNvPr>
            <p:cNvSpPr/>
            <p:nvPr/>
          </p:nvSpPr>
          <p:spPr>
            <a:xfrm>
              <a:off x="533400" y="2330955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047777F-3B12-89D1-42E8-F0575C6C5F9A}"/>
                </a:ext>
              </a:extLst>
            </p:cNvPr>
            <p:cNvSpPr/>
            <p:nvPr/>
          </p:nvSpPr>
          <p:spPr>
            <a:xfrm>
              <a:off x="762000" y="3048000"/>
              <a:ext cx="1504950" cy="500291"/>
            </a:xfrm>
            <a:prstGeom prst="rect">
              <a:avLst/>
            </a:prstGeom>
            <a:solidFill>
              <a:srgbClr val="F5F5F5"/>
            </a:solidFill>
            <a:ln>
              <a:solidFill>
                <a:srgbClr val="002D5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>
                  <a:solidFill>
                    <a:srgbClr val="002D5E"/>
                  </a:solidFill>
                  <a:latin typeface="Avenir Next LT Pro" panose="020B0504020202020204" pitchFamily="34" charset="0"/>
                </a:rPr>
                <a:t>John Smi</a:t>
              </a: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FBE5DB9-C8FB-7613-D527-0D2EB2817D4A}"/>
                </a:ext>
              </a:extLst>
            </p:cNvPr>
            <p:cNvCxnSpPr/>
            <p:nvPr/>
          </p:nvCxnSpPr>
          <p:spPr>
            <a:xfrm>
              <a:off x="1975228" y="3099285"/>
              <a:ext cx="0" cy="365760"/>
            </a:xfrm>
            <a:prstGeom prst="line">
              <a:avLst/>
            </a:prstGeom>
            <a:ln w="38100">
              <a:solidFill>
                <a:srgbClr val="002D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02E3E5F8-26B2-DF80-9BDF-A046922EDE96}"/>
              </a:ext>
            </a:extLst>
          </p:cNvPr>
          <p:cNvSpPr txBox="1"/>
          <p:nvPr/>
        </p:nvSpPr>
        <p:spPr>
          <a:xfrm>
            <a:off x="677019" y="4124198"/>
            <a:ext cx="96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SYSTEM COLLECTS &amp; ASSEMBLES DATA</a:t>
            </a:r>
          </a:p>
          <a:p>
            <a:pPr algn="ctr"/>
            <a:endParaRPr lang="en-US" sz="1000" dirty="0">
              <a:solidFill>
                <a:srgbClr val="F5F5F5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72E6373-3184-7FC5-9F78-4C67FA0FC8F4}"/>
              </a:ext>
            </a:extLst>
          </p:cNvPr>
          <p:cNvSpPr txBox="1"/>
          <p:nvPr/>
        </p:nvSpPr>
        <p:spPr>
          <a:xfrm>
            <a:off x="2000600" y="4033634"/>
            <a:ext cx="1512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DATASET</a:t>
            </a:r>
          </a:p>
          <a:p>
            <a:pPr algn="ctr"/>
            <a:endParaRPr lang="en-US" sz="1000" dirty="0">
              <a:solidFill>
                <a:srgbClr val="F5F5F5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67" name="Graphic 66" descr="Table outline">
            <a:extLst>
              <a:ext uri="{FF2B5EF4-FFF2-40B4-BE49-F238E27FC236}">
                <a16:creationId xmlns:a16="http://schemas.microsoft.com/office/drawing/2014/main" id="{01EDECD5-E54F-9E0E-1672-221508A34C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28020" y="4129419"/>
            <a:ext cx="674370" cy="674370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6535DD43-F7FB-4242-EC43-43F20BE25D46}"/>
              </a:ext>
            </a:extLst>
          </p:cNvPr>
          <p:cNvSpPr txBox="1"/>
          <p:nvPr/>
        </p:nvSpPr>
        <p:spPr>
          <a:xfrm>
            <a:off x="2280090" y="4876038"/>
            <a:ext cx="96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DATASET APPROVED FOR DATA PIPELINE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103FA8A-F259-783F-8FB2-590D2A3D7DCE}"/>
              </a:ext>
            </a:extLst>
          </p:cNvPr>
          <p:cNvGrpSpPr/>
          <p:nvPr/>
        </p:nvGrpSpPr>
        <p:grpSpPr>
          <a:xfrm>
            <a:off x="2280013" y="2227180"/>
            <a:ext cx="960120" cy="1098229"/>
            <a:chOff x="6549687" y="9799092"/>
            <a:chExt cx="1920240" cy="2196458"/>
          </a:xfrm>
        </p:grpSpPr>
        <p:pic>
          <p:nvPicPr>
            <p:cNvPr id="75" name="Graphic 74" descr="Office worker male outline">
              <a:extLst>
                <a:ext uri="{FF2B5EF4-FFF2-40B4-BE49-F238E27FC236}">
                  <a16:creationId xmlns:a16="http://schemas.microsoft.com/office/drawing/2014/main" id="{08D3CAD8-7658-C352-74F3-D6C49BC33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728723" y="9799092"/>
              <a:ext cx="1562168" cy="1562168"/>
            </a:xfrm>
            <a:prstGeom prst="rect">
              <a:avLst/>
            </a:prstGeom>
          </p:spPr>
        </p:pic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0DF5684C-CF5E-496A-1AA9-6A3BFEF93C13}"/>
                </a:ext>
              </a:extLst>
            </p:cNvPr>
            <p:cNvSpPr txBox="1"/>
            <p:nvPr/>
          </p:nvSpPr>
          <p:spPr>
            <a:xfrm>
              <a:off x="6549687" y="11318442"/>
              <a:ext cx="192024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F5F5F5"/>
                  </a:solidFill>
                  <a:latin typeface="Avenir Next LT Pro" panose="020B0504020202020204" pitchFamily="34" charset="0"/>
                </a:rPr>
                <a:t>DATA STEWARD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8C0C10AF-01D6-ACB1-BBD0-4A146C67F9C1}"/>
              </a:ext>
            </a:extLst>
          </p:cNvPr>
          <p:cNvSpPr txBox="1"/>
          <p:nvPr/>
        </p:nvSpPr>
        <p:spPr>
          <a:xfrm>
            <a:off x="5486232" y="4876038"/>
            <a:ext cx="96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DATASET IS  CLASSIFIED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3E1A393-D67A-5A2B-909D-0CC7DD278EA2}"/>
              </a:ext>
            </a:extLst>
          </p:cNvPr>
          <p:cNvGrpSpPr/>
          <p:nvPr/>
        </p:nvGrpSpPr>
        <p:grpSpPr>
          <a:xfrm>
            <a:off x="5475215" y="2227180"/>
            <a:ext cx="960120" cy="1098229"/>
            <a:chOff x="6549687" y="9799092"/>
            <a:chExt cx="1920240" cy="2196458"/>
          </a:xfrm>
        </p:grpSpPr>
        <p:pic>
          <p:nvPicPr>
            <p:cNvPr id="71" name="Graphic 70" descr="Office worker male outline">
              <a:extLst>
                <a:ext uri="{FF2B5EF4-FFF2-40B4-BE49-F238E27FC236}">
                  <a16:creationId xmlns:a16="http://schemas.microsoft.com/office/drawing/2014/main" id="{71174621-73FA-93E5-C999-A77831BD2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728723" y="9799092"/>
              <a:ext cx="1562168" cy="1562168"/>
            </a:xfrm>
            <a:prstGeom prst="rect">
              <a:avLst/>
            </a:prstGeom>
          </p:spPr>
        </p:pic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D2CFD98-94C2-A14F-C2D4-A1C50C26F782}"/>
                </a:ext>
              </a:extLst>
            </p:cNvPr>
            <p:cNvSpPr txBox="1"/>
            <p:nvPr/>
          </p:nvSpPr>
          <p:spPr>
            <a:xfrm>
              <a:off x="6549687" y="11318442"/>
              <a:ext cx="192024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F5F5F5"/>
                  </a:solidFill>
                  <a:latin typeface="Avenir Next LT Pro" panose="020B0504020202020204" pitchFamily="34" charset="0"/>
                </a:rPr>
                <a:t>DATA STEWARD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AF79138-F475-D907-E207-CFC9D58ABC76}"/>
              </a:ext>
            </a:extLst>
          </p:cNvPr>
          <p:cNvGrpSpPr/>
          <p:nvPr/>
        </p:nvGrpSpPr>
        <p:grpSpPr>
          <a:xfrm>
            <a:off x="5298554" y="4067594"/>
            <a:ext cx="1277340" cy="646331"/>
            <a:chOff x="8224603" y="6694883"/>
            <a:chExt cx="2554680" cy="1292660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C6307F3-A357-B446-C4E7-3DBD4E9FC78E}"/>
                </a:ext>
              </a:extLst>
            </p:cNvPr>
            <p:cNvSpPr/>
            <p:nvPr/>
          </p:nvSpPr>
          <p:spPr>
            <a:xfrm>
              <a:off x="8224603" y="7061205"/>
              <a:ext cx="2554680" cy="273045"/>
            </a:xfrm>
            <a:prstGeom prst="rect">
              <a:avLst/>
            </a:prstGeom>
            <a:solidFill>
              <a:srgbClr val="003DA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5DA4090-AB0C-E35B-2634-7BF047363AA8}"/>
                </a:ext>
              </a:extLst>
            </p:cNvPr>
            <p:cNvSpPr txBox="1"/>
            <p:nvPr/>
          </p:nvSpPr>
          <p:spPr>
            <a:xfrm>
              <a:off x="8224603" y="6694883"/>
              <a:ext cx="2554680" cy="1292660"/>
            </a:xfrm>
            <a:prstGeom prst="rect">
              <a:avLst/>
            </a:prstGeom>
            <a:noFill/>
            <a:ln>
              <a:solidFill>
                <a:srgbClr val="F5F5F5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rgbClr val="F5F5F5"/>
                  </a:solidFill>
                  <a:latin typeface="Avenir Next LT Pro" panose="020B0504020202020204" pitchFamily="34" charset="0"/>
                </a:rPr>
                <a:t>Public</a:t>
              </a:r>
            </a:p>
            <a:p>
              <a:pPr algn="ctr"/>
              <a:r>
                <a:rPr lang="en-US" sz="900" dirty="0">
                  <a:solidFill>
                    <a:srgbClr val="F5F5F5"/>
                  </a:solidFill>
                  <a:latin typeface="Avenir Next LT Pro" panose="020B0504020202020204" pitchFamily="34" charset="0"/>
                </a:rPr>
                <a:t>Internal</a:t>
              </a:r>
            </a:p>
            <a:p>
              <a:pPr algn="ctr"/>
              <a:r>
                <a:rPr lang="en-US" sz="900" dirty="0">
                  <a:solidFill>
                    <a:srgbClr val="F5F5F5"/>
                  </a:solidFill>
                  <a:latin typeface="Avenir Next LT Pro" panose="020B0504020202020204" pitchFamily="34" charset="0"/>
                </a:rPr>
                <a:t>Confidential</a:t>
              </a:r>
            </a:p>
            <a:p>
              <a:pPr algn="ctr"/>
              <a:r>
                <a:rPr lang="en-US" sz="900" dirty="0">
                  <a:solidFill>
                    <a:srgbClr val="F5F5F5"/>
                  </a:solidFill>
                  <a:latin typeface="Avenir Next LT Pro" panose="020B0504020202020204" pitchFamily="34" charset="0"/>
                </a:rPr>
                <a:t>Restricted</a:t>
              </a:r>
            </a:p>
          </p:txBody>
        </p:sp>
        <p:pic>
          <p:nvPicPr>
            <p:cNvPr id="82" name="Graphic 81" descr="Checkmark with solid fill">
              <a:extLst>
                <a:ext uri="{FF2B5EF4-FFF2-40B4-BE49-F238E27FC236}">
                  <a16:creationId xmlns:a16="http://schemas.microsoft.com/office/drawing/2014/main" id="{7CB35F1D-7E60-43F3-4C34-72D802AE7F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453950" y="6995407"/>
              <a:ext cx="362025" cy="362025"/>
            </a:xfrm>
            <a:prstGeom prst="rect">
              <a:avLst/>
            </a:prstGeom>
          </p:spPr>
        </p:pic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A3A1D5E7-519A-BB3C-0982-1BDB4CB3A3BE}"/>
              </a:ext>
            </a:extLst>
          </p:cNvPr>
          <p:cNvGrpSpPr/>
          <p:nvPr/>
        </p:nvGrpSpPr>
        <p:grpSpPr>
          <a:xfrm>
            <a:off x="8700276" y="2227180"/>
            <a:ext cx="960120" cy="1098229"/>
            <a:chOff x="6549687" y="9799092"/>
            <a:chExt cx="1920240" cy="2196458"/>
          </a:xfrm>
        </p:grpSpPr>
        <p:pic>
          <p:nvPicPr>
            <p:cNvPr id="91" name="Graphic 90" descr="Office worker male outline">
              <a:extLst>
                <a:ext uri="{FF2B5EF4-FFF2-40B4-BE49-F238E27FC236}">
                  <a16:creationId xmlns:a16="http://schemas.microsoft.com/office/drawing/2014/main" id="{4EBC0415-9350-8801-A1EC-3D5C28C88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728723" y="9799092"/>
              <a:ext cx="1562168" cy="1562168"/>
            </a:xfrm>
            <a:prstGeom prst="rect">
              <a:avLst/>
            </a:prstGeom>
          </p:spPr>
        </p:pic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5AC6240-08D4-C14F-1386-ECD3E1DC79A2}"/>
                </a:ext>
              </a:extLst>
            </p:cNvPr>
            <p:cNvSpPr txBox="1"/>
            <p:nvPr/>
          </p:nvSpPr>
          <p:spPr>
            <a:xfrm>
              <a:off x="6549687" y="11318442"/>
              <a:ext cx="192024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F5F5F5"/>
                  </a:solidFill>
                  <a:latin typeface="Avenir Next LT Pro" panose="020B0504020202020204" pitchFamily="34" charset="0"/>
                </a:rPr>
                <a:t>DATA STEWARD</a:t>
              </a: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0EB23715-1A9D-BF8B-1DA9-EA04F5AA7C30}"/>
              </a:ext>
            </a:extLst>
          </p:cNvPr>
          <p:cNvSpPr txBox="1"/>
          <p:nvPr/>
        </p:nvSpPr>
        <p:spPr>
          <a:xfrm>
            <a:off x="8609664" y="4884036"/>
            <a:ext cx="11543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DSA* FOR THIS DATASET WITH CONSUMING APP/USER</a:t>
            </a:r>
          </a:p>
        </p:txBody>
      </p:sp>
      <p:pic>
        <p:nvPicPr>
          <p:cNvPr id="95" name="Graphic 94" descr="Handshake outline">
            <a:extLst>
              <a:ext uri="{FF2B5EF4-FFF2-40B4-BE49-F238E27FC236}">
                <a16:creationId xmlns:a16="http://schemas.microsoft.com/office/drawing/2014/main" id="{A5269216-632A-859D-A04D-50860C32299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815580" y="4089528"/>
            <a:ext cx="674370" cy="67437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BA9F986-A00A-F396-5633-136D827242C8}"/>
              </a:ext>
            </a:extLst>
          </p:cNvPr>
          <p:cNvSpPr txBox="1"/>
          <p:nvPr/>
        </p:nvSpPr>
        <p:spPr>
          <a:xfrm>
            <a:off x="2073326" y="3492898"/>
            <a:ext cx="13547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5F5F5"/>
                </a:solidFill>
                <a:latin typeface="Avenir Next LT Pro" panose="020B0504020202020204" pitchFamily="34" charset="0"/>
              </a:rPr>
              <a:t>Governance Step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6EB69F-7536-CAA9-9396-89A10A778639}"/>
              </a:ext>
            </a:extLst>
          </p:cNvPr>
          <p:cNvSpPr txBox="1"/>
          <p:nvPr/>
        </p:nvSpPr>
        <p:spPr>
          <a:xfrm>
            <a:off x="8344869" y="6554380"/>
            <a:ext cx="37153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* DSA = DATA SHARING AGREEMENT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C67BFC-90E6-FF21-5947-10D0F990D462}"/>
              </a:ext>
            </a:extLst>
          </p:cNvPr>
          <p:cNvSpPr txBox="1"/>
          <p:nvPr/>
        </p:nvSpPr>
        <p:spPr>
          <a:xfrm>
            <a:off x="5242920" y="3492898"/>
            <a:ext cx="13547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5F5F5"/>
                </a:solidFill>
                <a:latin typeface="Avenir Next LT Pro" panose="020B0504020202020204" pitchFamily="34" charset="0"/>
              </a:rPr>
              <a:t>Governance Step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C5AD7A-6410-DC94-32E8-D14B82CA9694}"/>
              </a:ext>
            </a:extLst>
          </p:cNvPr>
          <p:cNvSpPr txBox="1"/>
          <p:nvPr/>
        </p:nvSpPr>
        <p:spPr>
          <a:xfrm>
            <a:off x="8491958" y="3492898"/>
            <a:ext cx="13547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5F5F5"/>
                </a:solidFill>
                <a:latin typeface="Avenir Next LT Pro" panose="020B0504020202020204" pitchFamily="34" charset="0"/>
              </a:rPr>
              <a:t>Governance Step</a:t>
            </a:r>
          </a:p>
        </p:txBody>
      </p:sp>
    </p:spTree>
    <p:extLst>
      <p:ext uri="{BB962C8B-B14F-4D97-AF65-F5344CB8AC3E}">
        <p14:creationId xmlns:p14="http://schemas.microsoft.com/office/powerpoint/2010/main" val="330937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68" grpId="0"/>
      <p:bldP spid="70" grpId="0"/>
      <p:bldP spid="93" grpId="0"/>
      <p:bldP spid="27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row: Right 7">
            <a:extLst>
              <a:ext uri="{FF2B5EF4-FFF2-40B4-BE49-F238E27FC236}">
                <a16:creationId xmlns:a16="http://schemas.microsoft.com/office/drawing/2014/main" id="{6D2F9B77-133A-0A7E-3712-EAD919AA7E38}"/>
              </a:ext>
            </a:extLst>
          </p:cNvPr>
          <p:cNvSpPr/>
          <p:nvPr/>
        </p:nvSpPr>
        <p:spPr>
          <a:xfrm>
            <a:off x="2701096" y="5444701"/>
            <a:ext cx="2388641" cy="781050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927E1A2C-7672-F75F-6C05-2862A9B85650}"/>
              </a:ext>
            </a:extLst>
          </p:cNvPr>
          <p:cNvSpPr/>
          <p:nvPr/>
        </p:nvSpPr>
        <p:spPr>
          <a:xfrm>
            <a:off x="2757733" y="3834203"/>
            <a:ext cx="2388641" cy="78105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681E8E74-F22D-FC19-9169-83F833947C1F}"/>
              </a:ext>
            </a:extLst>
          </p:cNvPr>
          <p:cNvSpPr/>
          <p:nvPr/>
        </p:nvSpPr>
        <p:spPr>
          <a:xfrm>
            <a:off x="920919" y="1558551"/>
            <a:ext cx="10926524" cy="781050"/>
          </a:xfrm>
          <a:prstGeom prst="rightArrow">
            <a:avLst/>
          </a:prstGeom>
          <a:solidFill>
            <a:srgbClr val="003D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39C214-7362-3D4A-97D0-6CA6547FE90F}"/>
              </a:ext>
            </a:extLst>
          </p:cNvPr>
          <p:cNvSpPr/>
          <p:nvPr/>
        </p:nvSpPr>
        <p:spPr>
          <a:xfrm>
            <a:off x="761639" y="56449"/>
            <a:ext cx="10668722" cy="4580105"/>
          </a:xfrm>
          <a:prstGeom prst="rect">
            <a:avLst/>
          </a:prstGeom>
        </p:spPr>
        <p:txBody>
          <a:bodyPr wrap="square" anchor="t">
            <a:noAutofit/>
          </a:bodyPr>
          <a:lstStyle/>
          <a:p>
            <a:pPr algn="ctr"/>
            <a:r>
              <a:rPr lang="en-US" sz="4800" b="1" spc="-15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What is a business data pipeline?</a:t>
            </a:r>
          </a:p>
          <a:p>
            <a:pPr algn="ctr"/>
            <a:r>
              <a:rPr lang="en-US" sz="3300" b="1" spc="-15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(Example focused on value added    )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2B6E25A-1045-9198-229B-7C72D0E4586A}"/>
              </a:ext>
            </a:extLst>
          </p:cNvPr>
          <p:cNvGrpSpPr/>
          <p:nvPr/>
        </p:nvGrpSpPr>
        <p:grpSpPr>
          <a:xfrm>
            <a:off x="3571885" y="1495134"/>
            <a:ext cx="960120" cy="957662"/>
            <a:chOff x="6256118" y="7874394"/>
            <a:chExt cx="1920240" cy="1915323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FB950DE-B0C6-F06C-B439-FA1DD4F86A95}"/>
                </a:ext>
              </a:extLst>
            </p:cNvPr>
            <p:cNvSpPr/>
            <p:nvPr/>
          </p:nvSpPr>
          <p:spPr>
            <a:xfrm>
              <a:off x="6256118" y="7874394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55" name="Graphic 54" descr="Database outline">
              <a:extLst>
                <a:ext uri="{FF2B5EF4-FFF2-40B4-BE49-F238E27FC236}">
                  <a16:creationId xmlns:a16="http://schemas.microsoft.com/office/drawing/2014/main" id="{AEAA15C6-AE0B-9D0C-6479-4B36A3CC8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608698" y="8250152"/>
              <a:ext cx="1202412" cy="1202412"/>
            </a:xfrm>
            <a:prstGeom prst="rect">
              <a:avLst/>
            </a:prstGeom>
          </p:spPr>
        </p:pic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FFEAAA6B-71AC-2967-31EA-325CAA191F35}"/>
              </a:ext>
            </a:extLst>
          </p:cNvPr>
          <p:cNvSpPr txBox="1"/>
          <p:nvPr/>
        </p:nvSpPr>
        <p:spPr>
          <a:xfrm>
            <a:off x="3567346" y="2578183"/>
            <a:ext cx="96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SECURELY TRANSFERS &amp; STORES DATASETS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A59C0F1-A94B-F793-2BCC-C84293D11A91}"/>
              </a:ext>
            </a:extLst>
          </p:cNvPr>
          <p:cNvGrpSpPr/>
          <p:nvPr/>
        </p:nvGrpSpPr>
        <p:grpSpPr>
          <a:xfrm>
            <a:off x="7896240" y="1500692"/>
            <a:ext cx="960120" cy="957662"/>
            <a:chOff x="17226004" y="5113601"/>
            <a:chExt cx="1920240" cy="191532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09A297D-6C75-BF3C-40C4-97533EFDB9ED}"/>
                </a:ext>
              </a:extLst>
            </p:cNvPr>
            <p:cNvSpPr/>
            <p:nvPr/>
          </p:nvSpPr>
          <p:spPr>
            <a:xfrm>
              <a:off x="17226004" y="511360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59" name="Graphic 58" descr="Key outline">
              <a:extLst>
                <a:ext uri="{FF2B5EF4-FFF2-40B4-BE49-F238E27FC236}">
                  <a16:creationId xmlns:a16="http://schemas.microsoft.com/office/drawing/2014/main" id="{4C817A14-1129-A6D5-941A-32B53ED103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7580513" y="5479285"/>
              <a:ext cx="1348740" cy="1348740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476A9915-6DB7-886D-19C6-DAF120CD633F}"/>
              </a:ext>
            </a:extLst>
          </p:cNvPr>
          <p:cNvSpPr txBox="1"/>
          <p:nvPr/>
        </p:nvSpPr>
        <p:spPr>
          <a:xfrm>
            <a:off x="7901765" y="2578183"/>
            <a:ext cx="96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ACCOUNTS FOR &amp; PROVIDES ACCESS TO DATA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D3EBA1D-F067-024E-5E38-3A932C74F698}"/>
              </a:ext>
            </a:extLst>
          </p:cNvPr>
          <p:cNvGrpSpPr/>
          <p:nvPr/>
        </p:nvGrpSpPr>
        <p:grpSpPr>
          <a:xfrm>
            <a:off x="10434087" y="1470245"/>
            <a:ext cx="960120" cy="957662"/>
            <a:chOff x="21875519" y="5078511"/>
            <a:chExt cx="1920240" cy="1915323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34DA40D-179D-E23C-3C63-7FF33A4C15DF}"/>
                </a:ext>
              </a:extLst>
            </p:cNvPr>
            <p:cNvSpPr/>
            <p:nvPr/>
          </p:nvSpPr>
          <p:spPr>
            <a:xfrm>
              <a:off x="21875519" y="507851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57" name="Graphic 56" descr="Laptop outline">
              <a:extLst>
                <a:ext uri="{FF2B5EF4-FFF2-40B4-BE49-F238E27FC236}">
                  <a16:creationId xmlns:a16="http://schemas.microsoft.com/office/drawing/2014/main" id="{50BD9573-B30C-D57C-1A60-3BD5119B8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2266038" y="5464784"/>
              <a:ext cx="1206430" cy="1206430"/>
            </a:xfrm>
            <a:prstGeom prst="rect">
              <a:avLst/>
            </a:prstGeom>
          </p:spPr>
        </p:pic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DF725964-B2E2-F078-BEEF-74E6ECB1B84D}"/>
              </a:ext>
            </a:extLst>
          </p:cNvPr>
          <p:cNvSpPr txBox="1"/>
          <p:nvPr/>
        </p:nvSpPr>
        <p:spPr>
          <a:xfrm>
            <a:off x="10250826" y="2578183"/>
            <a:ext cx="1326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CONSUMING APP/USER HAS ACCESS TO USE THIS DATASET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B059891-A914-4803-D745-BBC974B5E4AA}"/>
              </a:ext>
            </a:extLst>
          </p:cNvPr>
          <p:cNvGrpSpPr/>
          <p:nvPr/>
        </p:nvGrpSpPr>
        <p:grpSpPr>
          <a:xfrm>
            <a:off x="694521" y="1470245"/>
            <a:ext cx="960120" cy="957662"/>
            <a:chOff x="533400" y="2330955"/>
            <a:chExt cx="1920240" cy="1915323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DD9FAA3-2407-BBA9-F8EA-4AF3F21AE531}"/>
                </a:ext>
              </a:extLst>
            </p:cNvPr>
            <p:cNvSpPr/>
            <p:nvPr/>
          </p:nvSpPr>
          <p:spPr>
            <a:xfrm>
              <a:off x="533400" y="2330955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047777F-3B12-89D1-42E8-F0575C6C5F9A}"/>
                </a:ext>
              </a:extLst>
            </p:cNvPr>
            <p:cNvSpPr/>
            <p:nvPr/>
          </p:nvSpPr>
          <p:spPr>
            <a:xfrm>
              <a:off x="762000" y="3048000"/>
              <a:ext cx="1504950" cy="500291"/>
            </a:xfrm>
            <a:prstGeom prst="rect">
              <a:avLst/>
            </a:prstGeom>
            <a:solidFill>
              <a:srgbClr val="F5F5F5"/>
            </a:solidFill>
            <a:ln>
              <a:solidFill>
                <a:srgbClr val="002D5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>
                  <a:solidFill>
                    <a:schemeClr val="tx2"/>
                  </a:solidFill>
                  <a:latin typeface="Avenir Next LT Pro" panose="020B0504020202020204" pitchFamily="34" charset="0"/>
                </a:rPr>
                <a:t>John Smi</a:t>
              </a: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FBE5DB9-C8FB-7613-D527-0D2EB2817D4A}"/>
                </a:ext>
              </a:extLst>
            </p:cNvPr>
            <p:cNvCxnSpPr/>
            <p:nvPr/>
          </p:nvCxnSpPr>
          <p:spPr>
            <a:xfrm>
              <a:off x="1959326" y="3099285"/>
              <a:ext cx="0" cy="365760"/>
            </a:xfrm>
            <a:prstGeom prst="line">
              <a:avLst/>
            </a:prstGeom>
            <a:ln w="38100">
              <a:solidFill>
                <a:srgbClr val="002D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02E3E5F8-26B2-DF80-9BDF-A046922EDE96}"/>
              </a:ext>
            </a:extLst>
          </p:cNvPr>
          <p:cNvSpPr txBox="1"/>
          <p:nvPr/>
        </p:nvSpPr>
        <p:spPr>
          <a:xfrm>
            <a:off x="677019" y="2578183"/>
            <a:ext cx="96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SYSTEM COLLECTS &amp; ASSEMBLES DATA</a:t>
            </a:r>
          </a:p>
          <a:p>
            <a:pPr algn="ctr"/>
            <a:endParaRPr lang="en-US" sz="1000" dirty="0">
              <a:solidFill>
                <a:schemeClr val="bg1">
                  <a:lumMod val="95000"/>
                </a:schemeClr>
              </a:solidFill>
              <a:latin typeface="Avenir Next LT Pro" panose="020B05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1ADA354-7A1B-11FD-B68C-0D40638555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845829"/>
              </p:ext>
            </p:extLst>
          </p:nvPr>
        </p:nvGraphicFramePr>
        <p:xfrm>
          <a:off x="1435786" y="3382123"/>
          <a:ext cx="463382" cy="3286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63382">
                  <a:extLst>
                    <a:ext uri="{9D8B030D-6E8A-4147-A177-3AD203B41FA5}">
                      <a16:colId xmlns:a16="http://schemas.microsoft.com/office/drawing/2014/main" val="25903400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" dirty="0"/>
                        <a:t>Sample text</a:t>
                      </a:r>
                    </a:p>
                  </a:txBody>
                  <a:tcPr>
                    <a:solidFill>
                      <a:srgbClr val="003D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77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584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2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446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375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703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318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49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934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32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3104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54387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3218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802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561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724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7190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067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1723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1197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781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205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4443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860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2831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05165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3D1CC40-AF1F-471A-4127-E35F69A1ABD4}"/>
              </a:ext>
            </a:extLst>
          </p:cNvPr>
          <p:cNvSpPr txBox="1"/>
          <p:nvPr/>
        </p:nvSpPr>
        <p:spPr>
          <a:xfrm>
            <a:off x="5089737" y="2578183"/>
            <a:ext cx="96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PRE-BUILT DATASETS IN ENTERPRISE CATALOG</a:t>
            </a:r>
          </a:p>
          <a:p>
            <a:pPr algn="ctr"/>
            <a:endParaRPr lang="en-US" sz="1000" dirty="0">
              <a:solidFill>
                <a:schemeClr val="bg1">
                  <a:lumMod val="95000"/>
                </a:schemeClr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341791-61ED-9292-9357-C9CAB5CC6291}"/>
              </a:ext>
            </a:extLst>
          </p:cNvPr>
          <p:cNvSpPr txBox="1"/>
          <p:nvPr/>
        </p:nvSpPr>
        <p:spPr>
          <a:xfrm>
            <a:off x="2132678" y="2578183"/>
            <a:ext cx="1310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ETL (EXTRACT, TRANSFORM, LOAD) PROCESS FOR SPECIFIC DATASET</a:t>
            </a:r>
          </a:p>
          <a:p>
            <a:pPr algn="ctr"/>
            <a:endParaRPr lang="en-US" sz="1000" dirty="0">
              <a:solidFill>
                <a:schemeClr val="bg1">
                  <a:lumMod val="95000"/>
                </a:schemeClr>
              </a:solidFill>
              <a:latin typeface="Avenir Next LT Pro" panose="020B0504020202020204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3678A99-D435-C8C7-1565-2464FDB65858}"/>
              </a:ext>
            </a:extLst>
          </p:cNvPr>
          <p:cNvGrpSpPr/>
          <p:nvPr/>
        </p:nvGrpSpPr>
        <p:grpSpPr>
          <a:xfrm>
            <a:off x="2301041" y="3736566"/>
            <a:ext cx="960120" cy="957662"/>
            <a:chOff x="2502209" y="3818862"/>
            <a:chExt cx="960120" cy="957662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03ADF29-68FF-6839-5657-74C5AFDFC4DC}"/>
                </a:ext>
              </a:extLst>
            </p:cNvPr>
            <p:cNvSpPr/>
            <p:nvPr/>
          </p:nvSpPr>
          <p:spPr>
            <a:xfrm>
              <a:off x="2502209" y="3818862"/>
              <a:ext cx="960120" cy="95766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17" name="Graphic 16" descr="Arrow circle with solid fill">
              <a:extLst>
                <a:ext uri="{FF2B5EF4-FFF2-40B4-BE49-F238E27FC236}">
                  <a16:creationId xmlns:a16="http://schemas.microsoft.com/office/drawing/2014/main" id="{4ADA0F0F-8A8E-4E29-29BD-65E1D1148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522529" y="3846843"/>
              <a:ext cx="914400" cy="914400"/>
            </a:xfrm>
            <a:prstGeom prst="rect">
              <a:avLst/>
            </a:prstGeom>
          </p:spPr>
        </p:pic>
      </p:grp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FC9DF220-E5AF-696E-3D10-495EAEDD53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173317"/>
              </p:ext>
            </p:extLst>
          </p:nvPr>
        </p:nvGraphicFramePr>
        <p:xfrm>
          <a:off x="913223" y="3372979"/>
          <a:ext cx="463382" cy="3286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63382">
                  <a:extLst>
                    <a:ext uri="{9D8B030D-6E8A-4147-A177-3AD203B41FA5}">
                      <a16:colId xmlns:a16="http://schemas.microsoft.com/office/drawing/2014/main" val="25903400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" dirty="0"/>
                        <a:t>Sample text</a:t>
                      </a:r>
                    </a:p>
                  </a:txBody>
                  <a:tcPr>
                    <a:solidFill>
                      <a:srgbClr val="003D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77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584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2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446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375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703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318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49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934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32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3104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4387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3218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802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561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724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27190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067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1723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1197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781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205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4443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60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2831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051650"/>
                  </a:ext>
                </a:extLst>
              </a:tr>
            </a:tbl>
          </a:graphicData>
        </a:graphic>
      </p:graphicFrame>
      <p:grpSp>
        <p:nvGrpSpPr>
          <p:cNvPr id="69" name="Group 68">
            <a:extLst>
              <a:ext uri="{FF2B5EF4-FFF2-40B4-BE49-F238E27FC236}">
                <a16:creationId xmlns:a16="http://schemas.microsoft.com/office/drawing/2014/main" id="{83FC4DB6-8735-C463-8DC7-E23FFF257F2B}"/>
              </a:ext>
            </a:extLst>
          </p:cNvPr>
          <p:cNvGrpSpPr/>
          <p:nvPr/>
        </p:nvGrpSpPr>
        <p:grpSpPr>
          <a:xfrm>
            <a:off x="2295961" y="5338300"/>
            <a:ext cx="960120" cy="957662"/>
            <a:chOff x="2502209" y="3818862"/>
            <a:chExt cx="960120" cy="957662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20825645-2A4E-4E05-F20F-A5EAE1D7B5F9}"/>
                </a:ext>
              </a:extLst>
            </p:cNvPr>
            <p:cNvSpPr/>
            <p:nvPr/>
          </p:nvSpPr>
          <p:spPr>
            <a:xfrm>
              <a:off x="2502209" y="3818862"/>
              <a:ext cx="960120" cy="95766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79" name="Graphic 78" descr="Arrow circle with solid fill">
              <a:extLst>
                <a:ext uri="{FF2B5EF4-FFF2-40B4-BE49-F238E27FC236}">
                  <a16:creationId xmlns:a16="http://schemas.microsoft.com/office/drawing/2014/main" id="{90E4B66B-79FA-5609-0179-C9CF3A926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506781" y="3843836"/>
              <a:ext cx="914400" cy="914400"/>
            </a:xfrm>
            <a:prstGeom prst="rect">
              <a:avLst/>
            </a:prstGeom>
          </p:spPr>
        </p:pic>
      </p:grpSp>
      <p:sp>
        <p:nvSpPr>
          <p:cNvPr id="103" name="Star: 5 Points 102">
            <a:extLst>
              <a:ext uri="{FF2B5EF4-FFF2-40B4-BE49-F238E27FC236}">
                <a16:creationId xmlns:a16="http://schemas.microsoft.com/office/drawing/2014/main" id="{4F80F7C1-70AF-721C-8ABB-8599FF2421C4}"/>
              </a:ext>
            </a:extLst>
          </p:cNvPr>
          <p:cNvSpPr/>
          <p:nvPr/>
        </p:nvSpPr>
        <p:spPr>
          <a:xfrm>
            <a:off x="9030005" y="786384"/>
            <a:ext cx="337185" cy="317115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tar: 5 Points 103">
            <a:extLst>
              <a:ext uri="{FF2B5EF4-FFF2-40B4-BE49-F238E27FC236}">
                <a16:creationId xmlns:a16="http://schemas.microsoft.com/office/drawing/2014/main" id="{55E91F19-D00D-FF11-ECA0-051422D8FBFC}"/>
              </a:ext>
            </a:extLst>
          </p:cNvPr>
          <p:cNvSpPr/>
          <p:nvPr/>
        </p:nvSpPr>
        <p:spPr>
          <a:xfrm>
            <a:off x="2619469" y="2220287"/>
            <a:ext cx="337185" cy="317115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tar: 5 Points 104">
            <a:extLst>
              <a:ext uri="{FF2B5EF4-FFF2-40B4-BE49-F238E27FC236}">
                <a16:creationId xmlns:a16="http://schemas.microsoft.com/office/drawing/2014/main" id="{78D6503A-7460-6B00-1C39-F6DE4260FBF8}"/>
              </a:ext>
            </a:extLst>
          </p:cNvPr>
          <p:cNvSpPr/>
          <p:nvPr/>
        </p:nvSpPr>
        <p:spPr>
          <a:xfrm>
            <a:off x="5397895" y="2219341"/>
            <a:ext cx="337185" cy="317115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7" name="Table 106">
            <a:extLst>
              <a:ext uri="{FF2B5EF4-FFF2-40B4-BE49-F238E27FC236}">
                <a16:creationId xmlns:a16="http://schemas.microsoft.com/office/drawing/2014/main" id="{16C95415-8D71-D711-E1D8-AE9039BF8E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371666"/>
              </p:ext>
            </p:extLst>
          </p:nvPr>
        </p:nvGraphicFramePr>
        <p:xfrm>
          <a:off x="395418" y="3372979"/>
          <a:ext cx="463382" cy="3286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63382">
                  <a:extLst>
                    <a:ext uri="{9D8B030D-6E8A-4147-A177-3AD203B41FA5}">
                      <a16:colId xmlns:a16="http://schemas.microsoft.com/office/drawing/2014/main" val="25903400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" dirty="0"/>
                        <a:t>Sample text</a:t>
                      </a:r>
                    </a:p>
                  </a:txBody>
                  <a:tcPr>
                    <a:solidFill>
                      <a:srgbClr val="003D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77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584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2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446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375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703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318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49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934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32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3104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54387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3218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802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561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724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27190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067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1723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1197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781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205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4443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860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2831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051650"/>
                  </a:ext>
                </a:extLst>
              </a:tr>
            </a:tbl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C647C212-3DE9-C461-65B0-BBC8C34BC762}"/>
              </a:ext>
            </a:extLst>
          </p:cNvPr>
          <p:cNvSpPr txBox="1"/>
          <p:nvPr/>
        </p:nvSpPr>
        <p:spPr>
          <a:xfrm>
            <a:off x="6432803" y="2578183"/>
            <a:ext cx="1264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DATA CONSUMER SELECTS A DATASET FROM ENTERPRISE CATALOG</a:t>
            </a:r>
          </a:p>
        </p:txBody>
      </p:sp>
      <p:sp>
        <p:nvSpPr>
          <p:cNvPr id="109" name="Star: 5 Points 108">
            <a:extLst>
              <a:ext uri="{FF2B5EF4-FFF2-40B4-BE49-F238E27FC236}">
                <a16:creationId xmlns:a16="http://schemas.microsoft.com/office/drawing/2014/main" id="{95B409A4-17EA-FF6A-03BA-78536C984117}"/>
              </a:ext>
            </a:extLst>
          </p:cNvPr>
          <p:cNvSpPr/>
          <p:nvPr/>
        </p:nvSpPr>
        <p:spPr>
          <a:xfrm>
            <a:off x="6894061" y="2220287"/>
            <a:ext cx="337185" cy="317115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tar: 5 Points 109">
            <a:extLst>
              <a:ext uri="{FF2B5EF4-FFF2-40B4-BE49-F238E27FC236}">
                <a16:creationId xmlns:a16="http://schemas.microsoft.com/office/drawing/2014/main" id="{8D351631-B8B2-E6A8-A83E-D6C505BADD20}"/>
              </a:ext>
            </a:extLst>
          </p:cNvPr>
          <p:cNvSpPr/>
          <p:nvPr/>
        </p:nvSpPr>
        <p:spPr>
          <a:xfrm>
            <a:off x="9584568" y="2220287"/>
            <a:ext cx="337185" cy="317115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4" name="Table 113">
            <a:extLst>
              <a:ext uri="{FF2B5EF4-FFF2-40B4-BE49-F238E27FC236}">
                <a16:creationId xmlns:a16="http://schemas.microsoft.com/office/drawing/2014/main" id="{633E0F40-58F3-B0A9-6AF9-C0CB1F013E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7748"/>
              </p:ext>
            </p:extLst>
          </p:nvPr>
        </p:nvGraphicFramePr>
        <p:xfrm>
          <a:off x="6851746" y="4270934"/>
          <a:ext cx="463382" cy="1457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3382">
                  <a:extLst>
                    <a:ext uri="{9D8B030D-6E8A-4147-A177-3AD203B41FA5}">
                      <a16:colId xmlns:a16="http://schemas.microsoft.com/office/drawing/2014/main" val="25903400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" dirty="0"/>
                        <a:t>Sample text</a:t>
                      </a: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77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584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2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446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375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1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703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318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49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934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32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310492"/>
                  </a:ext>
                </a:extLst>
              </a:tr>
            </a:tbl>
          </a:graphicData>
        </a:graphic>
      </p:graphicFrame>
      <p:pic>
        <p:nvPicPr>
          <p:cNvPr id="116" name="Graphic 115" descr="Cursor with solid fill">
            <a:extLst>
              <a:ext uri="{FF2B5EF4-FFF2-40B4-BE49-F238E27FC236}">
                <a16:creationId xmlns:a16="http://schemas.microsoft.com/office/drawing/2014/main" id="{D20FBCB9-67DE-F65C-79F6-A5EF154666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48142" y="4448874"/>
            <a:ext cx="914400" cy="914400"/>
          </a:xfrm>
          <a:prstGeom prst="rect">
            <a:avLst/>
          </a:prstGeom>
        </p:spPr>
      </p:pic>
      <p:sp>
        <p:nvSpPr>
          <p:cNvPr id="117" name="TextBox 116">
            <a:extLst>
              <a:ext uri="{FF2B5EF4-FFF2-40B4-BE49-F238E27FC236}">
                <a16:creationId xmlns:a16="http://schemas.microsoft.com/office/drawing/2014/main" id="{1015AAA3-AFE8-73D6-A488-E42D989EB4ED}"/>
              </a:ext>
            </a:extLst>
          </p:cNvPr>
          <p:cNvSpPr txBox="1"/>
          <p:nvPr/>
        </p:nvSpPr>
        <p:spPr>
          <a:xfrm>
            <a:off x="9120814" y="2578183"/>
            <a:ext cx="12646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DSA* IS PROCESSED FOR THIS DATASET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6981300-80E0-7283-E203-37AD37C0BBAB}"/>
              </a:ext>
            </a:extLst>
          </p:cNvPr>
          <p:cNvSpPr txBox="1"/>
          <p:nvPr/>
        </p:nvSpPr>
        <p:spPr>
          <a:xfrm>
            <a:off x="8344869" y="6554380"/>
            <a:ext cx="37153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* DSA = DATA SHARING AGREEMENT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39BB9ED-081C-4269-B143-58261B90C253}"/>
              </a:ext>
            </a:extLst>
          </p:cNvPr>
          <p:cNvSpPr txBox="1"/>
          <p:nvPr/>
        </p:nvSpPr>
        <p:spPr>
          <a:xfrm>
            <a:off x="2069482" y="1768482"/>
            <a:ext cx="1431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5F5F5"/>
                </a:solidFill>
                <a:latin typeface="Avenir Next LT Pro" panose="020B0504020202020204" pitchFamily="34" charset="0"/>
              </a:rPr>
              <a:t>EXPERT DATA MODELING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619FFB7-E7E3-6A93-5516-8CCC4AFD9DCB}"/>
              </a:ext>
            </a:extLst>
          </p:cNvPr>
          <p:cNvSpPr txBox="1"/>
          <p:nvPr/>
        </p:nvSpPr>
        <p:spPr>
          <a:xfrm>
            <a:off x="4744260" y="1767536"/>
            <a:ext cx="1656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5F5F5"/>
                </a:solidFill>
                <a:latin typeface="Avenir Next LT Pro" panose="020B0504020202020204" pitchFamily="34" charset="0"/>
              </a:rPr>
              <a:t>SIMPLIFIED ENTERPRISE DATA CATALOG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B61C4B2-345D-4B8C-41DA-D4761A7C03FB}"/>
              </a:ext>
            </a:extLst>
          </p:cNvPr>
          <p:cNvSpPr txBox="1"/>
          <p:nvPr/>
        </p:nvSpPr>
        <p:spPr>
          <a:xfrm>
            <a:off x="6347092" y="1768482"/>
            <a:ext cx="1431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5F5F5"/>
                </a:solidFill>
                <a:latin typeface="Avenir Next LT Pro" panose="020B0504020202020204" pitchFamily="34" charset="0"/>
              </a:rPr>
              <a:t>SIMPLIFIED DATA REQUEST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6802113-3491-EA7A-4847-6AB73D956680}"/>
              </a:ext>
            </a:extLst>
          </p:cNvPr>
          <p:cNvSpPr txBox="1"/>
          <p:nvPr/>
        </p:nvSpPr>
        <p:spPr>
          <a:xfrm>
            <a:off x="9135121" y="1768482"/>
            <a:ext cx="122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5F5F5"/>
                </a:solidFill>
                <a:latin typeface="Avenir Next LT Pro" panose="020B0504020202020204" pitchFamily="34" charset="0"/>
              </a:rPr>
              <a:t>SIMPLIFIED APPROVAL</a:t>
            </a:r>
          </a:p>
        </p:txBody>
      </p:sp>
      <p:sp>
        <p:nvSpPr>
          <p:cNvPr id="124" name="Rectangle: Folded Corner 123">
            <a:extLst>
              <a:ext uri="{FF2B5EF4-FFF2-40B4-BE49-F238E27FC236}">
                <a16:creationId xmlns:a16="http://schemas.microsoft.com/office/drawing/2014/main" id="{72365DDA-E659-FBEC-93D1-BE907CC707CE}"/>
              </a:ext>
            </a:extLst>
          </p:cNvPr>
          <p:cNvSpPr/>
          <p:nvPr/>
        </p:nvSpPr>
        <p:spPr>
          <a:xfrm>
            <a:off x="9162288" y="3867912"/>
            <a:ext cx="1150066" cy="2093976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DSA*</a:t>
            </a:r>
          </a:p>
        </p:txBody>
      </p:sp>
      <p:graphicFrame>
        <p:nvGraphicFramePr>
          <p:cNvPr id="123" name="Table 122">
            <a:extLst>
              <a:ext uri="{FF2B5EF4-FFF2-40B4-BE49-F238E27FC236}">
                <a16:creationId xmlns:a16="http://schemas.microsoft.com/office/drawing/2014/main" id="{3253A632-FDCC-BAE8-8519-896385837C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164424"/>
              </p:ext>
            </p:extLst>
          </p:nvPr>
        </p:nvGraphicFramePr>
        <p:xfrm>
          <a:off x="9509698" y="4266551"/>
          <a:ext cx="463382" cy="1457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3382">
                  <a:extLst>
                    <a:ext uri="{9D8B030D-6E8A-4147-A177-3AD203B41FA5}">
                      <a16:colId xmlns:a16="http://schemas.microsoft.com/office/drawing/2014/main" val="25903400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" dirty="0"/>
                        <a:t>Sample text</a:t>
                      </a: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77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584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2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446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375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1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703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318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49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934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32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310492"/>
                  </a:ext>
                </a:extLst>
              </a:tr>
            </a:tbl>
          </a:graphicData>
        </a:graphic>
      </p:graphicFrame>
      <p:graphicFrame>
        <p:nvGraphicFramePr>
          <p:cNvPr id="127" name="Table 126">
            <a:extLst>
              <a:ext uri="{FF2B5EF4-FFF2-40B4-BE49-F238E27FC236}">
                <a16:creationId xmlns:a16="http://schemas.microsoft.com/office/drawing/2014/main" id="{448BDE2B-B55E-85B8-0870-602951A0B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663390"/>
              </p:ext>
            </p:extLst>
          </p:nvPr>
        </p:nvGraphicFramePr>
        <p:xfrm>
          <a:off x="10682456" y="4266551"/>
          <a:ext cx="463382" cy="1457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3382">
                  <a:extLst>
                    <a:ext uri="{9D8B030D-6E8A-4147-A177-3AD203B41FA5}">
                      <a16:colId xmlns:a16="http://schemas.microsoft.com/office/drawing/2014/main" val="25903400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" dirty="0"/>
                        <a:t>Sample text</a:t>
                      </a: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77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584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2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446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375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1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703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318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49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934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32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310492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ECA7C04-C5E4-37E8-01AE-8E222FFBA6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874665"/>
              </p:ext>
            </p:extLst>
          </p:nvPr>
        </p:nvGraphicFramePr>
        <p:xfrm>
          <a:off x="5328659" y="3500995"/>
          <a:ext cx="463382" cy="1457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3382">
                  <a:extLst>
                    <a:ext uri="{9D8B030D-6E8A-4147-A177-3AD203B41FA5}">
                      <a16:colId xmlns:a16="http://schemas.microsoft.com/office/drawing/2014/main" val="25903400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" dirty="0"/>
                        <a:t>Sample text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77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584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2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446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375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1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703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318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49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934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32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310492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7684FA5-5903-09E5-C36C-A5ECCC1445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415034"/>
              </p:ext>
            </p:extLst>
          </p:nvPr>
        </p:nvGraphicFramePr>
        <p:xfrm>
          <a:off x="5328659" y="5160478"/>
          <a:ext cx="463382" cy="1457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3382">
                  <a:extLst>
                    <a:ext uri="{9D8B030D-6E8A-4147-A177-3AD203B41FA5}">
                      <a16:colId xmlns:a16="http://schemas.microsoft.com/office/drawing/2014/main" val="25903400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" dirty="0"/>
                        <a:t>Sample text</a:t>
                      </a: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77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584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252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446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3759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1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703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318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49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934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32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" dirty="0"/>
                        <a:t>Sample text</a:t>
                      </a:r>
                    </a:p>
                    <a:p>
                      <a:endParaRPr lang="en-US" sz="1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310492"/>
                  </a:ext>
                </a:extLst>
              </a:tr>
            </a:tbl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E2C9759-8176-2FF1-F0F8-63281BC84900}"/>
              </a:ext>
            </a:extLst>
          </p:cNvPr>
          <p:cNvCxnSpPr/>
          <p:nvPr/>
        </p:nvCxnSpPr>
        <p:spPr>
          <a:xfrm>
            <a:off x="7908262" y="4952351"/>
            <a:ext cx="993818" cy="6604"/>
          </a:xfrm>
          <a:prstGeom prst="straightConnector1">
            <a:avLst/>
          </a:prstGeom>
          <a:ln w="50800">
            <a:solidFill>
              <a:schemeClr val="bg1">
                <a:lumMod val="95000"/>
              </a:schemeClr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18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9" grpId="0"/>
      <p:bldP spid="15" grpId="0"/>
      <p:bldP spid="104" grpId="0" animBg="1"/>
      <p:bldP spid="105" grpId="0" animBg="1"/>
      <p:bldP spid="108" grpId="0"/>
      <p:bldP spid="109" grpId="0" animBg="1"/>
      <p:bldP spid="110" grpId="0" animBg="1"/>
      <p:bldP spid="117" grpId="0"/>
      <p:bldP spid="119" grpId="0"/>
      <p:bldP spid="120" grpId="0"/>
      <p:bldP spid="121" grpId="0"/>
      <p:bldP spid="122" grpId="0"/>
      <p:bldP spid="1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>
            <a:extLst>
              <a:ext uri="{FF2B5EF4-FFF2-40B4-BE49-F238E27FC236}">
                <a16:creationId xmlns:a16="http://schemas.microsoft.com/office/drawing/2014/main" id="{8AE00610-6DCE-76AD-9F8E-3798F15A4981}"/>
              </a:ext>
            </a:extLst>
          </p:cNvPr>
          <p:cNvSpPr/>
          <p:nvPr/>
        </p:nvSpPr>
        <p:spPr>
          <a:xfrm>
            <a:off x="2962052" y="4683733"/>
            <a:ext cx="418229" cy="7771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1E705CD-E9B2-FDD0-F7B2-3938AB4E26C6}"/>
              </a:ext>
            </a:extLst>
          </p:cNvPr>
          <p:cNvSpPr/>
          <p:nvPr/>
        </p:nvSpPr>
        <p:spPr>
          <a:xfrm>
            <a:off x="2953512" y="3425383"/>
            <a:ext cx="418229" cy="7771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681E8E74-F22D-FC19-9169-83F833947C1F}"/>
              </a:ext>
            </a:extLst>
          </p:cNvPr>
          <p:cNvSpPr/>
          <p:nvPr/>
        </p:nvSpPr>
        <p:spPr>
          <a:xfrm>
            <a:off x="1513839" y="2719839"/>
            <a:ext cx="10108185" cy="781050"/>
          </a:xfrm>
          <a:prstGeom prst="rightArrow">
            <a:avLst/>
          </a:prstGeom>
          <a:solidFill>
            <a:srgbClr val="003D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39C214-7362-3D4A-97D0-6CA6547FE90F}"/>
              </a:ext>
            </a:extLst>
          </p:cNvPr>
          <p:cNvSpPr/>
          <p:nvPr/>
        </p:nvSpPr>
        <p:spPr>
          <a:xfrm>
            <a:off x="761639" y="56449"/>
            <a:ext cx="10668722" cy="4580105"/>
          </a:xfrm>
          <a:prstGeom prst="rect">
            <a:avLst/>
          </a:prstGeom>
        </p:spPr>
        <p:txBody>
          <a:bodyPr wrap="square" anchor="t">
            <a:noAutofit/>
          </a:bodyPr>
          <a:lstStyle/>
          <a:p>
            <a:pPr algn="ctr"/>
            <a:r>
              <a:rPr lang="en-US" sz="4800" b="1" spc="-15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What is a business data pipeline?</a:t>
            </a:r>
          </a:p>
          <a:p>
            <a:pPr algn="ctr"/>
            <a:r>
              <a:rPr lang="en-US" sz="3300" b="1" spc="-15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(Example focused on analytics)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A59C0F1-A94B-F793-2BCC-C84293D11A91}"/>
              </a:ext>
            </a:extLst>
          </p:cNvPr>
          <p:cNvGrpSpPr/>
          <p:nvPr/>
        </p:nvGrpSpPr>
        <p:grpSpPr>
          <a:xfrm>
            <a:off x="8759066" y="2631533"/>
            <a:ext cx="960120" cy="957662"/>
            <a:chOff x="17226004" y="5113601"/>
            <a:chExt cx="1920240" cy="191532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09A297D-6C75-BF3C-40C4-97533EFDB9ED}"/>
                </a:ext>
              </a:extLst>
            </p:cNvPr>
            <p:cNvSpPr/>
            <p:nvPr/>
          </p:nvSpPr>
          <p:spPr>
            <a:xfrm>
              <a:off x="17226004" y="511360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59" name="Graphic 58" descr="Key outline">
              <a:extLst>
                <a:ext uri="{FF2B5EF4-FFF2-40B4-BE49-F238E27FC236}">
                  <a16:creationId xmlns:a16="http://schemas.microsoft.com/office/drawing/2014/main" id="{4C817A14-1129-A6D5-941A-32B53ED103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580513" y="5479285"/>
              <a:ext cx="1348740" cy="1348740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D3EBA1D-F067-024E-5E38-3A932C74F698}"/>
              </a:ext>
            </a:extLst>
          </p:cNvPr>
          <p:cNvGrpSpPr/>
          <p:nvPr/>
        </p:nvGrpSpPr>
        <p:grpSpPr>
          <a:xfrm>
            <a:off x="10049700" y="2631533"/>
            <a:ext cx="960120" cy="957662"/>
            <a:chOff x="21875519" y="5078511"/>
            <a:chExt cx="1920240" cy="1915323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34DA40D-179D-E23C-3C63-7FF33A4C15DF}"/>
                </a:ext>
              </a:extLst>
            </p:cNvPr>
            <p:cNvSpPr/>
            <p:nvPr/>
          </p:nvSpPr>
          <p:spPr>
            <a:xfrm>
              <a:off x="21875519" y="507851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57" name="Graphic 56" descr="Laptop outline">
              <a:extLst>
                <a:ext uri="{FF2B5EF4-FFF2-40B4-BE49-F238E27FC236}">
                  <a16:creationId xmlns:a16="http://schemas.microsoft.com/office/drawing/2014/main" id="{50BD9573-B30C-D57C-1A60-3BD5119B8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266038" y="5464784"/>
              <a:ext cx="1206430" cy="1206430"/>
            </a:xfrm>
            <a:prstGeom prst="rect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B059891-A914-4803-D745-BBC974B5E4AA}"/>
              </a:ext>
            </a:extLst>
          </p:cNvPr>
          <p:cNvGrpSpPr/>
          <p:nvPr/>
        </p:nvGrpSpPr>
        <p:grpSpPr>
          <a:xfrm>
            <a:off x="1206585" y="2631533"/>
            <a:ext cx="960120" cy="957662"/>
            <a:chOff x="533400" y="2330955"/>
            <a:chExt cx="1920240" cy="1915323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DD9FAA3-2407-BBA9-F8EA-4AF3F21AE531}"/>
                </a:ext>
              </a:extLst>
            </p:cNvPr>
            <p:cNvSpPr/>
            <p:nvPr/>
          </p:nvSpPr>
          <p:spPr>
            <a:xfrm>
              <a:off x="533400" y="2330955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047777F-3B12-89D1-42E8-F0575C6C5F9A}"/>
                </a:ext>
              </a:extLst>
            </p:cNvPr>
            <p:cNvSpPr/>
            <p:nvPr/>
          </p:nvSpPr>
          <p:spPr>
            <a:xfrm>
              <a:off x="762000" y="3048000"/>
              <a:ext cx="1504950" cy="500291"/>
            </a:xfrm>
            <a:prstGeom prst="rect">
              <a:avLst/>
            </a:prstGeom>
            <a:solidFill>
              <a:srgbClr val="F5F5F5"/>
            </a:solidFill>
            <a:ln>
              <a:solidFill>
                <a:srgbClr val="002D5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>
                  <a:solidFill>
                    <a:schemeClr val="tx2"/>
                  </a:solidFill>
                  <a:latin typeface="Avenir Next LT Pro" panose="020B0504020202020204" pitchFamily="34" charset="0"/>
                </a:rPr>
                <a:t>John Smi</a:t>
              </a: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FBE5DB9-C8FB-7613-D527-0D2EB2817D4A}"/>
                </a:ext>
              </a:extLst>
            </p:cNvPr>
            <p:cNvCxnSpPr/>
            <p:nvPr/>
          </p:nvCxnSpPr>
          <p:spPr>
            <a:xfrm>
              <a:off x="1959326" y="3099285"/>
              <a:ext cx="0" cy="365760"/>
            </a:xfrm>
            <a:prstGeom prst="line">
              <a:avLst/>
            </a:prstGeom>
            <a:ln w="38100">
              <a:solidFill>
                <a:srgbClr val="002D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07AE437-DD18-1F7B-7054-74947220E8EF}"/>
              </a:ext>
            </a:extLst>
          </p:cNvPr>
          <p:cNvSpPr txBox="1"/>
          <p:nvPr/>
        </p:nvSpPr>
        <p:spPr>
          <a:xfrm>
            <a:off x="2820060" y="1699699"/>
            <a:ext cx="2730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SECURELY TRANSFERS &amp; STORES DATASETS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7EC283-892E-57BC-DA1A-EA82F6CE0AB2}"/>
              </a:ext>
            </a:extLst>
          </p:cNvPr>
          <p:cNvSpPr txBox="1"/>
          <p:nvPr/>
        </p:nvSpPr>
        <p:spPr>
          <a:xfrm>
            <a:off x="8759066" y="1704238"/>
            <a:ext cx="96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ACCOUNTS FOR &amp; PROVIDES ACCESS TO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DFB883-FD5D-20BE-397B-C4A89F288FB4}"/>
              </a:ext>
            </a:extLst>
          </p:cNvPr>
          <p:cNvSpPr txBox="1"/>
          <p:nvPr/>
        </p:nvSpPr>
        <p:spPr>
          <a:xfrm>
            <a:off x="9883246" y="1704238"/>
            <a:ext cx="1326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CONSUMING APP/USER HAS ACCESS TO USE THIS DATASET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5B7720-C045-2D6C-7043-DF29C550534D}"/>
              </a:ext>
            </a:extLst>
          </p:cNvPr>
          <p:cNvSpPr txBox="1"/>
          <p:nvPr/>
        </p:nvSpPr>
        <p:spPr>
          <a:xfrm>
            <a:off x="1189083" y="1705184"/>
            <a:ext cx="96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MULTIPLE SYSTEMS COLLECT &amp; ASSEMBLE DATA</a:t>
            </a:r>
          </a:p>
          <a:p>
            <a:pPr algn="ctr"/>
            <a:endParaRPr lang="en-US" sz="1000" dirty="0">
              <a:solidFill>
                <a:schemeClr val="bg1">
                  <a:lumMod val="95000"/>
                </a:schemeClr>
              </a:solidFill>
              <a:latin typeface="Avenir Next LT Pro" panose="020B0504020202020204" pitchFamily="34" charset="0"/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C7A7462A-EEFA-107D-8CF5-748195E1B11E}"/>
              </a:ext>
            </a:extLst>
          </p:cNvPr>
          <p:cNvSpPr/>
          <p:nvPr/>
        </p:nvSpPr>
        <p:spPr>
          <a:xfrm>
            <a:off x="1547666" y="5492856"/>
            <a:ext cx="10074357" cy="781050"/>
          </a:xfrm>
          <a:prstGeom prst="rightArrow">
            <a:avLst/>
          </a:prstGeom>
          <a:solidFill>
            <a:srgbClr val="003D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C5F296D-B85A-C237-4F44-9F09AECFC306}"/>
              </a:ext>
            </a:extLst>
          </p:cNvPr>
          <p:cNvGrpSpPr/>
          <p:nvPr/>
        </p:nvGrpSpPr>
        <p:grpSpPr>
          <a:xfrm>
            <a:off x="1194229" y="5388659"/>
            <a:ext cx="960120" cy="957662"/>
            <a:chOff x="533400" y="2330955"/>
            <a:chExt cx="1920240" cy="191532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828594B-2607-F968-C91E-9964A6517936}"/>
                </a:ext>
              </a:extLst>
            </p:cNvPr>
            <p:cNvSpPr/>
            <p:nvPr/>
          </p:nvSpPr>
          <p:spPr>
            <a:xfrm>
              <a:off x="533400" y="2330955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AAB5232-23A7-E2B4-3A11-486B3A3DE0F0}"/>
                </a:ext>
              </a:extLst>
            </p:cNvPr>
            <p:cNvSpPr/>
            <p:nvPr/>
          </p:nvSpPr>
          <p:spPr>
            <a:xfrm>
              <a:off x="762000" y="3048000"/>
              <a:ext cx="1504950" cy="500291"/>
            </a:xfrm>
            <a:prstGeom prst="rect">
              <a:avLst/>
            </a:prstGeom>
            <a:solidFill>
              <a:srgbClr val="F5F5F5"/>
            </a:solidFill>
            <a:ln>
              <a:solidFill>
                <a:srgbClr val="002D5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>
                  <a:solidFill>
                    <a:schemeClr val="tx2"/>
                  </a:solidFill>
                  <a:latin typeface="Avenir Next LT Pro" panose="020B0504020202020204" pitchFamily="34" charset="0"/>
                </a:rPr>
                <a:t>John Smi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E2834A1-3B84-64F5-CC07-823926E5B674}"/>
                </a:ext>
              </a:extLst>
            </p:cNvPr>
            <p:cNvCxnSpPr/>
            <p:nvPr/>
          </p:nvCxnSpPr>
          <p:spPr>
            <a:xfrm>
              <a:off x="1959326" y="3099285"/>
              <a:ext cx="0" cy="365760"/>
            </a:xfrm>
            <a:prstGeom prst="line">
              <a:avLst/>
            </a:prstGeom>
            <a:ln w="38100">
              <a:solidFill>
                <a:srgbClr val="002D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771DC8A-5B65-D774-0410-C3B0F78A71D8}"/>
              </a:ext>
            </a:extLst>
          </p:cNvPr>
          <p:cNvGrpSpPr/>
          <p:nvPr/>
        </p:nvGrpSpPr>
        <p:grpSpPr>
          <a:xfrm>
            <a:off x="2695211" y="2636298"/>
            <a:ext cx="960120" cy="957662"/>
            <a:chOff x="6256118" y="7874394"/>
            <a:chExt cx="1920240" cy="191532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B851B7-3A39-1AF6-A421-04B658AEA58B}"/>
                </a:ext>
              </a:extLst>
            </p:cNvPr>
            <p:cNvSpPr/>
            <p:nvPr/>
          </p:nvSpPr>
          <p:spPr>
            <a:xfrm>
              <a:off x="6256118" y="7874394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20" name="Graphic 19" descr="Database outline">
              <a:extLst>
                <a:ext uri="{FF2B5EF4-FFF2-40B4-BE49-F238E27FC236}">
                  <a16:creationId xmlns:a16="http://schemas.microsoft.com/office/drawing/2014/main" id="{10CE116B-A0EF-70E4-B0CF-76D3F9D3C0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08698" y="8250152"/>
              <a:ext cx="1202412" cy="1202412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2431DFB-6507-616C-D250-B9A7768B17D2}"/>
              </a:ext>
            </a:extLst>
          </p:cNvPr>
          <p:cNvGrpSpPr/>
          <p:nvPr/>
        </p:nvGrpSpPr>
        <p:grpSpPr>
          <a:xfrm>
            <a:off x="2695211" y="5385433"/>
            <a:ext cx="960120" cy="957662"/>
            <a:chOff x="6256118" y="7874394"/>
            <a:chExt cx="1920240" cy="1915323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22AA558-4822-8EBA-0D18-CE9FA44B1BAC}"/>
                </a:ext>
              </a:extLst>
            </p:cNvPr>
            <p:cNvSpPr/>
            <p:nvPr/>
          </p:nvSpPr>
          <p:spPr>
            <a:xfrm>
              <a:off x="6256118" y="7874394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24" name="Graphic 23" descr="Database outline">
              <a:extLst>
                <a:ext uri="{FF2B5EF4-FFF2-40B4-BE49-F238E27FC236}">
                  <a16:creationId xmlns:a16="http://schemas.microsoft.com/office/drawing/2014/main" id="{84CB128A-8707-F237-0A90-E80219F88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08698" y="8250152"/>
              <a:ext cx="1202412" cy="1202412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0EE2B45-0ACB-3D41-3197-061E847A6C64}"/>
              </a:ext>
            </a:extLst>
          </p:cNvPr>
          <p:cNvSpPr txBox="1"/>
          <p:nvPr/>
        </p:nvSpPr>
        <p:spPr>
          <a:xfrm>
            <a:off x="181992" y="2772608"/>
            <a:ext cx="96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BDP #1</a:t>
            </a:r>
          </a:p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STUDENT ACADEMIC DOMAIN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943523-2AEF-13C8-B83D-EF2FBFE45CDF}"/>
              </a:ext>
            </a:extLst>
          </p:cNvPr>
          <p:cNvSpPr txBox="1"/>
          <p:nvPr/>
        </p:nvSpPr>
        <p:spPr>
          <a:xfrm>
            <a:off x="209821" y="5597647"/>
            <a:ext cx="960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BDP #2</a:t>
            </a:r>
          </a:p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HR</a:t>
            </a:r>
          </a:p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DOMAIN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527B65E-3D7F-2323-A7A0-B2E129E727D9}"/>
              </a:ext>
            </a:extLst>
          </p:cNvPr>
          <p:cNvGrpSpPr/>
          <p:nvPr/>
        </p:nvGrpSpPr>
        <p:grpSpPr>
          <a:xfrm>
            <a:off x="8759066" y="5385433"/>
            <a:ext cx="960120" cy="957662"/>
            <a:chOff x="17226004" y="5113601"/>
            <a:chExt cx="1920240" cy="191532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76AAB22-FFE9-331C-1C22-0BB7F3A4A1F9}"/>
                </a:ext>
              </a:extLst>
            </p:cNvPr>
            <p:cNvSpPr/>
            <p:nvPr/>
          </p:nvSpPr>
          <p:spPr>
            <a:xfrm>
              <a:off x="17226004" y="511360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35" name="Graphic 34" descr="Key outline">
              <a:extLst>
                <a:ext uri="{FF2B5EF4-FFF2-40B4-BE49-F238E27FC236}">
                  <a16:creationId xmlns:a16="http://schemas.microsoft.com/office/drawing/2014/main" id="{A420B6E8-414B-BA04-4E57-33AB64CD0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580513" y="5479285"/>
              <a:ext cx="1348740" cy="1348740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C42989B-0439-CBE8-C765-22D83C0FCCBE}"/>
              </a:ext>
            </a:extLst>
          </p:cNvPr>
          <p:cNvGrpSpPr/>
          <p:nvPr/>
        </p:nvGrpSpPr>
        <p:grpSpPr>
          <a:xfrm>
            <a:off x="10049700" y="5385433"/>
            <a:ext cx="960120" cy="957662"/>
            <a:chOff x="21875519" y="5078511"/>
            <a:chExt cx="1920240" cy="1915323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61DC5EE-9F52-71D9-3301-869BFDE1D09A}"/>
                </a:ext>
              </a:extLst>
            </p:cNvPr>
            <p:cNvSpPr/>
            <p:nvPr/>
          </p:nvSpPr>
          <p:spPr>
            <a:xfrm>
              <a:off x="21875519" y="507851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38" name="Graphic 37" descr="Laptop outline">
              <a:extLst>
                <a:ext uri="{FF2B5EF4-FFF2-40B4-BE49-F238E27FC236}">
                  <a16:creationId xmlns:a16="http://schemas.microsoft.com/office/drawing/2014/main" id="{F4B44470-0AB5-F29F-51CB-7FE9ED784A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266038" y="5464784"/>
              <a:ext cx="1206430" cy="1206430"/>
            </a:xfrm>
            <a:prstGeom prst="rect">
              <a:avLst/>
            </a:prstGeom>
          </p:spPr>
        </p:pic>
      </p:grp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02E053FA-C572-956A-C03F-88F47D946F75}"/>
              </a:ext>
            </a:extLst>
          </p:cNvPr>
          <p:cNvSpPr/>
          <p:nvPr/>
        </p:nvSpPr>
        <p:spPr>
          <a:xfrm>
            <a:off x="5462073" y="4148933"/>
            <a:ext cx="6159950" cy="781050"/>
          </a:xfrm>
          <a:prstGeom prst="rightArrow">
            <a:avLst/>
          </a:prstGeom>
          <a:solidFill>
            <a:srgbClr val="003D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DA6B999-7E09-806A-6A94-CB91B2E64850}"/>
              </a:ext>
            </a:extLst>
          </p:cNvPr>
          <p:cNvGrpSpPr/>
          <p:nvPr/>
        </p:nvGrpSpPr>
        <p:grpSpPr>
          <a:xfrm>
            <a:off x="4740419" y="4052235"/>
            <a:ext cx="960120" cy="957662"/>
            <a:chOff x="6256118" y="7874394"/>
            <a:chExt cx="1920240" cy="1915323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74F3138-5044-FA1F-B4C3-ADEC500FFC1E}"/>
                </a:ext>
              </a:extLst>
            </p:cNvPr>
            <p:cNvSpPr/>
            <p:nvPr/>
          </p:nvSpPr>
          <p:spPr>
            <a:xfrm>
              <a:off x="6256118" y="7874394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41" name="Graphic 40" descr="Database outline">
              <a:extLst>
                <a:ext uri="{FF2B5EF4-FFF2-40B4-BE49-F238E27FC236}">
                  <a16:creationId xmlns:a16="http://schemas.microsoft.com/office/drawing/2014/main" id="{3A02E93B-7F07-18B3-F798-FF986A5AFC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08698" y="8250152"/>
              <a:ext cx="1202412" cy="1202412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32CDB91-D930-C865-3706-D81FED94D785}"/>
              </a:ext>
            </a:extLst>
          </p:cNvPr>
          <p:cNvGrpSpPr/>
          <p:nvPr/>
        </p:nvGrpSpPr>
        <p:grpSpPr>
          <a:xfrm>
            <a:off x="8759066" y="4045685"/>
            <a:ext cx="960120" cy="957662"/>
            <a:chOff x="17226004" y="5113601"/>
            <a:chExt cx="1920240" cy="1915323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E3493EE-3FCD-7FB2-D890-1823982F88A3}"/>
                </a:ext>
              </a:extLst>
            </p:cNvPr>
            <p:cNvSpPr/>
            <p:nvPr/>
          </p:nvSpPr>
          <p:spPr>
            <a:xfrm>
              <a:off x="17226004" y="511360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45" name="Graphic 44" descr="Key outline">
              <a:extLst>
                <a:ext uri="{FF2B5EF4-FFF2-40B4-BE49-F238E27FC236}">
                  <a16:creationId xmlns:a16="http://schemas.microsoft.com/office/drawing/2014/main" id="{1FD2CA83-F613-DDFE-CCA7-E5D15DC7F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580513" y="5479285"/>
              <a:ext cx="1348740" cy="1348740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85967FD-9C76-1DD2-5E9D-5E2B96A0617A}"/>
              </a:ext>
            </a:extLst>
          </p:cNvPr>
          <p:cNvGrpSpPr/>
          <p:nvPr/>
        </p:nvGrpSpPr>
        <p:grpSpPr>
          <a:xfrm>
            <a:off x="10049700" y="4045685"/>
            <a:ext cx="960120" cy="957662"/>
            <a:chOff x="21875519" y="5078511"/>
            <a:chExt cx="1920240" cy="191532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7507340-83C0-D512-D9FD-7E259DBCD81C}"/>
                </a:ext>
              </a:extLst>
            </p:cNvPr>
            <p:cNvSpPr/>
            <p:nvPr/>
          </p:nvSpPr>
          <p:spPr>
            <a:xfrm>
              <a:off x="21875519" y="507851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48" name="Graphic 47" descr="Laptop outline">
              <a:extLst>
                <a:ext uri="{FF2B5EF4-FFF2-40B4-BE49-F238E27FC236}">
                  <a16:creationId xmlns:a16="http://schemas.microsoft.com/office/drawing/2014/main" id="{A29A3187-E45C-5B36-1595-43A905DEBE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266038" y="5464784"/>
              <a:ext cx="1206430" cy="1206430"/>
            </a:xfrm>
            <a:prstGeom prst="rect">
              <a:avLst/>
            </a:prstGeom>
          </p:spPr>
        </p:pic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1A31CE9A-E9DD-A15F-4096-8750A014AA52}"/>
              </a:ext>
            </a:extLst>
          </p:cNvPr>
          <p:cNvSpPr txBox="1"/>
          <p:nvPr/>
        </p:nvSpPr>
        <p:spPr>
          <a:xfrm>
            <a:off x="4364666" y="3657674"/>
            <a:ext cx="17166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ENTERPRISE ANALYTICS DATA STORE</a:t>
            </a:r>
          </a:p>
          <a:p>
            <a:pPr algn="ctr"/>
            <a:endParaRPr lang="en-US" sz="1000" dirty="0">
              <a:solidFill>
                <a:schemeClr val="bg1">
                  <a:lumMod val="95000"/>
                </a:schemeClr>
              </a:solidFill>
              <a:latin typeface="Avenir Next LT Pro" panose="020B05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6E75D2D-E5D8-8F96-EB13-9D05B3886B30}"/>
              </a:ext>
            </a:extLst>
          </p:cNvPr>
          <p:cNvSpPr txBox="1"/>
          <p:nvPr/>
        </p:nvSpPr>
        <p:spPr>
          <a:xfrm>
            <a:off x="2589444" y="2240204"/>
            <a:ext cx="122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DOMAIN</a:t>
            </a:r>
          </a:p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DATA STORE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2F4A257-21F7-C0C2-5F79-95854C98F343}"/>
              </a:ext>
            </a:extLst>
          </p:cNvPr>
          <p:cNvSpPr txBox="1"/>
          <p:nvPr/>
        </p:nvSpPr>
        <p:spPr>
          <a:xfrm>
            <a:off x="2557202" y="6378103"/>
            <a:ext cx="122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DOMAIN</a:t>
            </a:r>
          </a:p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DATA STORE</a:t>
            </a:r>
          </a:p>
        </p:txBody>
      </p:sp>
      <p:sp>
        <p:nvSpPr>
          <p:cNvPr id="65" name="Arrow: Right 64">
            <a:extLst>
              <a:ext uri="{FF2B5EF4-FFF2-40B4-BE49-F238E27FC236}">
                <a16:creationId xmlns:a16="http://schemas.microsoft.com/office/drawing/2014/main" id="{1014A48C-51C9-2B6D-5D1F-E7E59E98C423}"/>
              </a:ext>
            </a:extLst>
          </p:cNvPr>
          <p:cNvSpPr/>
          <p:nvPr/>
        </p:nvSpPr>
        <p:spPr>
          <a:xfrm>
            <a:off x="3433718" y="4117894"/>
            <a:ext cx="1229804" cy="781050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C417EB-D523-D4CC-0126-83988D17435D}"/>
              </a:ext>
            </a:extLst>
          </p:cNvPr>
          <p:cNvGrpSpPr/>
          <p:nvPr/>
        </p:nvGrpSpPr>
        <p:grpSpPr>
          <a:xfrm>
            <a:off x="2695211" y="4020257"/>
            <a:ext cx="960120" cy="957662"/>
            <a:chOff x="2502209" y="3818862"/>
            <a:chExt cx="960120" cy="957662"/>
          </a:xfrm>
          <a:solidFill>
            <a:srgbClr val="003DA5"/>
          </a:solidFill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15245ED-6D11-B33F-C10D-A2158EB96ED2}"/>
                </a:ext>
              </a:extLst>
            </p:cNvPr>
            <p:cNvSpPr/>
            <p:nvPr/>
          </p:nvSpPr>
          <p:spPr>
            <a:xfrm>
              <a:off x="2502209" y="3818862"/>
              <a:ext cx="960120" cy="9576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68" name="Graphic 67" descr="Arrow circle with solid fill">
              <a:extLst>
                <a:ext uri="{FF2B5EF4-FFF2-40B4-BE49-F238E27FC236}">
                  <a16:creationId xmlns:a16="http://schemas.microsoft.com/office/drawing/2014/main" id="{43104A12-FBCC-DD57-20EC-EE3FC5718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522529" y="3846843"/>
              <a:ext cx="914400" cy="914400"/>
            </a:xfrm>
            <a:prstGeom prst="rect">
              <a:avLst/>
            </a:prstGeom>
          </p:spPr>
        </p:pic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02E0D6B-8D91-4988-A750-B073F8A8B26C}"/>
              </a:ext>
            </a:extLst>
          </p:cNvPr>
          <p:cNvSpPr txBox="1"/>
          <p:nvPr/>
        </p:nvSpPr>
        <p:spPr>
          <a:xfrm>
            <a:off x="6701843" y="1699699"/>
            <a:ext cx="96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95000"/>
                  </a:schemeClr>
                </a:solidFill>
                <a:latin typeface="Avenir Next LT Pro" panose="020B0504020202020204" pitchFamily="34" charset="0"/>
              </a:rPr>
              <a:t>PRE-BUILT DATASETS IN ENTERPRISE CATALOG</a:t>
            </a:r>
          </a:p>
          <a:p>
            <a:pPr algn="ctr"/>
            <a:endParaRPr lang="en-US" sz="1000" dirty="0">
              <a:solidFill>
                <a:schemeClr val="bg1">
                  <a:lumMod val="95000"/>
                </a:schemeClr>
              </a:solidFill>
              <a:latin typeface="Avenir Next LT Pro" panose="020B0504020202020204" pitchFamily="34" charset="0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F5F3CC6B-8C5A-D79B-B2B9-D34FF102F894}"/>
              </a:ext>
            </a:extLst>
          </p:cNvPr>
          <p:cNvGrpSpPr/>
          <p:nvPr/>
        </p:nvGrpSpPr>
        <p:grpSpPr>
          <a:xfrm>
            <a:off x="5835224" y="2652473"/>
            <a:ext cx="914400" cy="914400"/>
            <a:chOff x="7067666" y="3394777"/>
            <a:chExt cx="914400" cy="914400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6A670D8C-8450-A188-3B28-EDA563E34102}"/>
                </a:ext>
              </a:extLst>
            </p:cNvPr>
            <p:cNvSpPr/>
            <p:nvPr/>
          </p:nvSpPr>
          <p:spPr>
            <a:xfrm>
              <a:off x="7157083" y="3571724"/>
              <a:ext cx="768873" cy="50637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5" name="Graphic 84" descr="Table outline">
              <a:extLst>
                <a:ext uri="{FF2B5EF4-FFF2-40B4-BE49-F238E27FC236}">
                  <a16:creationId xmlns:a16="http://schemas.microsoft.com/office/drawing/2014/main" id="{ABDBCC87-1EC3-DB5B-282B-C1FF75C58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067666" y="3394777"/>
              <a:ext cx="914400" cy="9144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241E145F-313B-73F3-48D8-52B58BA25129}"/>
              </a:ext>
            </a:extLst>
          </p:cNvPr>
          <p:cNvGrpSpPr/>
          <p:nvPr/>
        </p:nvGrpSpPr>
        <p:grpSpPr>
          <a:xfrm>
            <a:off x="7637577" y="2653381"/>
            <a:ext cx="914400" cy="914400"/>
            <a:chOff x="6261341" y="4841320"/>
            <a:chExt cx="914400" cy="914400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4FA97004-B9EA-A1B1-E1BF-AD3FCD9F8DB4}"/>
                </a:ext>
              </a:extLst>
            </p:cNvPr>
            <p:cNvSpPr/>
            <p:nvPr/>
          </p:nvSpPr>
          <p:spPr>
            <a:xfrm>
              <a:off x="6324332" y="5046867"/>
              <a:ext cx="768873" cy="50637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8" name="Graphic 87" descr="Table outline">
              <a:extLst>
                <a:ext uri="{FF2B5EF4-FFF2-40B4-BE49-F238E27FC236}">
                  <a16:creationId xmlns:a16="http://schemas.microsoft.com/office/drawing/2014/main" id="{0E5C9004-124F-8D16-B406-3E6F91FFA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261341" y="4841320"/>
              <a:ext cx="914400" cy="914400"/>
            </a:xfrm>
            <a:prstGeom prst="rect">
              <a:avLst/>
            </a:prstGeom>
          </p:spPr>
        </p:pic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63501E2-9F5C-EB7D-B349-C2F188ACE077}"/>
              </a:ext>
            </a:extLst>
          </p:cNvPr>
          <p:cNvGrpSpPr/>
          <p:nvPr/>
        </p:nvGrpSpPr>
        <p:grpSpPr>
          <a:xfrm>
            <a:off x="6729275" y="2658171"/>
            <a:ext cx="914400" cy="914400"/>
            <a:chOff x="7314793" y="4935824"/>
            <a:chExt cx="914400" cy="914400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1825883-7B4D-001A-8E24-CB671C1AB7CD}"/>
                </a:ext>
              </a:extLst>
            </p:cNvPr>
            <p:cNvSpPr/>
            <p:nvPr/>
          </p:nvSpPr>
          <p:spPr>
            <a:xfrm>
              <a:off x="7392035" y="5132246"/>
              <a:ext cx="768873" cy="506373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0" name="Graphic 89" descr="Table outline">
              <a:extLst>
                <a:ext uri="{FF2B5EF4-FFF2-40B4-BE49-F238E27FC236}">
                  <a16:creationId xmlns:a16="http://schemas.microsoft.com/office/drawing/2014/main" id="{5FE6E26F-7619-FD57-4E6C-6867C12AE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314793" y="4935824"/>
              <a:ext cx="914400" cy="914400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666A972-18C6-A9A9-EABA-8097F3428A57}"/>
              </a:ext>
            </a:extLst>
          </p:cNvPr>
          <p:cNvGrpSpPr/>
          <p:nvPr/>
        </p:nvGrpSpPr>
        <p:grpSpPr>
          <a:xfrm>
            <a:off x="6758736" y="5415345"/>
            <a:ext cx="914400" cy="914400"/>
            <a:chOff x="3664475" y="3243177"/>
            <a:chExt cx="914400" cy="91440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3EE461D3-CB09-4369-BFEB-D83B5718C9AD}"/>
                </a:ext>
              </a:extLst>
            </p:cNvPr>
            <p:cNvSpPr/>
            <p:nvPr/>
          </p:nvSpPr>
          <p:spPr>
            <a:xfrm>
              <a:off x="3736173" y="3434374"/>
              <a:ext cx="768873" cy="50637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2" name="Graphic 91" descr="Table outline">
              <a:extLst>
                <a:ext uri="{FF2B5EF4-FFF2-40B4-BE49-F238E27FC236}">
                  <a16:creationId xmlns:a16="http://schemas.microsoft.com/office/drawing/2014/main" id="{79447C45-32CF-46E1-4937-1000A6609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664475" y="3243177"/>
              <a:ext cx="914400" cy="914400"/>
            </a:xfrm>
            <a:prstGeom prst="rect">
              <a:avLst/>
            </a:prstGeom>
          </p:spPr>
        </p:pic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5DDB424-82F7-1E63-6D4A-797B6CEB897F}"/>
              </a:ext>
            </a:extLst>
          </p:cNvPr>
          <p:cNvGrpSpPr/>
          <p:nvPr/>
        </p:nvGrpSpPr>
        <p:grpSpPr>
          <a:xfrm>
            <a:off x="5872520" y="5423353"/>
            <a:ext cx="914400" cy="914400"/>
            <a:chOff x="3664475" y="3243177"/>
            <a:chExt cx="914400" cy="914400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213756F5-E726-43DF-E53A-ADA90AACC59D}"/>
                </a:ext>
              </a:extLst>
            </p:cNvPr>
            <p:cNvSpPr/>
            <p:nvPr/>
          </p:nvSpPr>
          <p:spPr>
            <a:xfrm>
              <a:off x="3736173" y="3434374"/>
              <a:ext cx="768873" cy="50637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9" name="Graphic 98" descr="Table outline">
              <a:extLst>
                <a:ext uri="{FF2B5EF4-FFF2-40B4-BE49-F238E27FC236}">
                  <a16:creationId xmlns:a16="http://schemas.microsoft.com/office/drawing/2014/main" id="{D8AAEF85-FDF2-0703-F4E6-609C94D17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664475" y="3243177"/>
              <a:ext cx="914400" cy="914400"/>
            </a:xfrm>
            <a:prstGeom prst="rect">
              <a:avLst/>
            </a:prstGeom>
          </p:spPr>
        </p:pic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379A477-B199-7784-ABE6-2C3CD57DBC48}"/>
              </a:ext>
            </a:extLst>
          </p:cNvPr>
          <p:cNvGrpSpPr/>
          <p:nvPr/>
        </p:nvGrpSpPr>
        <p:grpSpPr>
          <a:xfrm>
            <a:off x="7622271" y="5425859"/>
            <a:ext cx="914400" cy="914400"/>
            <a:chOff x="3664475" y="3243177"/>
            <a:chExt cx="914400" cy="914400"/>
          </a:xfrm>
        </p:grpSpPr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39883945-109D-738A-91C6-0153996F1A51}"/>
                </a:ext>
              </a:extLst>
            </p:cNvPr>
            <p:cNvSpPr/>
            <p:nvPr/>
          </p:nvSpPr>
          <p:spPr>
            <a:xfrm>
              <a:off x="3736173" y="3434374"/>
              <a:ext cx="768873" cy="506373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" name="Graphic 101" descr="Table outline">
              <a:extLst>
                <a:ext uri="{FF2B5EF4-FFF2-40B4-BE49-F238E27FC236}">
                  <a16:creationId xmlns:a16="http://schemas.microsoft.com/office/drawing/2014/main" id="{A6D7154B-9BD2-160A-166A-AD64C09889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664475" y="3243177"/>
              <a:ext cx="914400" cy="914400"/>
            </a:xfrm>
            <a:prstGeom prst="rect">
              <a:avLst/>
            </a:prstGeom>
          </p:spPr>
        </p:pic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80F260C-2479-A177-E8FD-28F3E508D5D0}"/>
              </a:ext>
            </a:extLst>
          </p:cNvPr>
          <p:cNvGrpSpPr/>
          <p:nvPr/>
        </p:nvGrpSpPr>
        <p:grpSpPr>
          <a:xfrm>
            <a:off x="6271623" y="4086533"/>
            <a:ext cx="914400" cy="914400"/>
            <a:chOff x="6289911" y="4086533"/>
            <a:chExt cx="914400" cy="914400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36399F67-5C43-E40D-61A4-640DBB43C884}"/>
                </a:ext>
              </a:extLst>
            </p:cNvPr>
            <p:cNvSpPr/>
            <p:nvPr/>
          </p:nvSpPr>
          <p:spPr>
            <a:xfrm>
              <a:off x="6812284" y="4293223"/>
              <a:ext cx="306101" cy="506373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B10CE9B2-16C3-0E01-6BA8-2BA642B43724}"/>
                </a:ext>
              </a:extLst>
            </p:cNvPr>
            <p:cNvGrpSpPr/>
            <p:nvPr/>
          </p:nvGrpSpPr>
          <p:grpSpPr>
            <a:xfrm>
              <a:off x="6289911" y="4086533"/>
              <a:ext cx="914400" cy="914400"/>
              <a:chOff x="3664475" y="3243177"/>
              <a:chExt cx="914400" cy="914400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E423B765-3509-F3CB-D002-B1D0CD33CCBA}"/>
                  </a:ext>
                </a:extLst>
              </p:cNvPr>
              <p:cNvSpPr/>
              <p:nvPr/>
            </p:nvSpPr>
            <p:spPr>
              <a:xfrm>
                <a:off x="3768062" y="3434374"/>
                <a:ext cx="468825" cy="506373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05" name="Graphic 104" descr="Table outline">
                <a:extLst>
                  <a:ext uri="{FF2B5EF4-FFF2-40B4-BE49-F238E27FC236}">
                    <a16:creationId xmlns:a16="http://schemas.microsoft.com/office/drawing/2014/main" id="{662FB0EC-1CF6-A560-5851-FEDE6E3801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3664475" y="3243177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70E474E-A16B-B916-8A25-EF2427C444F8}"/>
              </a:ext>
            </a:extLst>
          </p:cNvPr>
          <p:cNvGrpSpPr/>
          <p:nvPr/>
        </p:nvGrpSpPr>
        <p:grpSpPr>
          <a:xfrm>
            <a:off x="7193367" y="4092420"/>
            <a:ext cx="914400" cy="914400"/>
            <a:chOff x="7193367" y="4092420"/>
            <a:chExt cx="914400" cy="914400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7DE675BE-4243-1606-4086-3B043FA5ABDA}"/>
                </a:ext>
              </a:extLst>
            </p:cNvPr>
            <p:cNvSpPr/>
            <p:nvPr/>
          </p:nvSpPr>
          <p:spPr>
            <a:xfrm>
              <a:off x="7545069" y="4299110"/>
              <a:ext cx="490419" cy="50637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E792C80-A0C0-4D7E-9F71-E627D736009F}"/>
                </a:ext>
              </a:extLst>
            </p:cNvPr>
            <p:cNvSpPr/>
            <p:nvPr/>
          </p:nvSpPr>
          <p:spPr>
            <a:xfrm>
              <a:off x="7773735" y="4322177"/>
              <a:ext cx="236014" cy="31437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6A825162-3E7B-4584-0B00-54BA66145058}"/>
                </a:ext>
              </a:extLst>
            </p:cNvPr>
            <p:cNvGrpSpPr/>
            <p:nvPr/>
          </p:nvGrpSpPr>
          <p:grpSpPr>
            <a:xfrm>
              <a:off x="7193367" y="4092420"/>
              <a:ext cx="914400" cy="914400"/>
              <a:chOff x="3664475" y="3243177"/>
              <a:chExt cx="914400" cy="914400"/>
            </a:xfrm>
          </p:grpSpPr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36F3949B-A713-357B-56C6-5729F8139B06}"/>
                  </a:ext>
                </a:extLst>
              </p:cNvPr>
              <p:cNvSpPr/>
              <p:nvPr/>
            </p:nvSpPr>
            <p:spPr>
              <a:xfrm>
                <a:off x="3745318" y="3434374"/>
                <a:ext cx="277162" cy="506373"/>
              </a:xfrm>
              <a:prstGeom prst="rect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12" name="Graphic 111" descr="Table outline">
                <a:extLst>
                  <a:ext uri="{FF2B5EF4-FFF2-40B4-BE49-F238E27FC236}">
                    <a16:creationId xmlns:a16="http://schemas.microsoft.com/office/drawing/2014/main" id="{C575497E-5DCF-9A65-B0BE-D622699B7A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3664475" y="3243177"/>
                <a:ext cx="914400" cy="9144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63701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69" grpId="0" animBg="1"/>
      <p:bldP spid="23" grpId="0" animBg="1"/>
      <p:bldP spid="2" grpId="0"/>
      <p:bldP spid="3" grpId="0"/>
      <p:bldP spid="6" grpId="0"/>
      <p:bldP spid="8" grpId="0"/>
      <p:bldP spid="4" grpId="0" animBg="1"/>
      <p:bldP spid="29" grpId="0"/>
      <p:bldP spid="30" grpId="0"/>
      <p:bldP spid="42" grpId="0" animBg="1"/>
      <p:bldP spid="49" grpId="0"/>
      <p:bldP spid="63" grpId="0"/>
      <p:bldP spid="64" grpId="0"/>
      <p:bldP spid="65" grpId="0" animBg="1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rrow: Right 22">
            <a:extLst>
              <a:ext uri="{FF2B5EF4-FFF2-40B4-BE49-F238E27FC236}">
                <a16:creationId xmlns:a16="http://schemas.microsoft.com/office/drawing/2014/main" id="{681E8E74-F22D-FC19-9169-83F833947C1F}"/>
              </a:ext>
            </a:extLst>
          </p:cNvPr>
          <p:cNvSpPr/>
          <p:nvPr/>
        </p:nvSpPr>
        <p:spPr>
          <a:xfrm>
            <a:off x="723141" y="2212091"/>
            <a:ext cx="11255499" cy="781050"/>
          </a:xfrm>
          <a:prstGeom prst="rightArrow">
            <a:avLst/>
          </a:prstGeom>
          <a:solidFill>
            <a:srgbClr val="003D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venir Next LT Pro" panose="020B05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39C214-7362-3D4A-97D0-6CA6547FE90F}"/>
              </a:ext>
            </a:extLst>
          </p:cNvPr>
          <p:cNvSpPr/>
          <p:nvPr/>
        </p:nvSpPr>
        <p:spPr>
          <a:xfrm>
            <a:off x="761639" y="524291"/>
            <a:ext cx="10668722" cy="4580105"/>
          </a:xfrm>
          <a:prstGeom prst="rect">
            <a:avLst/>
          </a:prstGeom>
        </p:spPr>
        <p:txBody>
          <a:bodyPr wrap="square" anchor="t">
            <a:noAutofit/>
          </a:bodyPr>
          <a:lstStyle/>
          <a:p>
            <a:pPr algn="ctr"/>
            <a:r>
              <a:rPr lang="en-US" sz="48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What is a business data pipeline?</a:t>
            </a:r>
          </a:p>
          <a:p>
            <a:pPr algn="ctr"/>
            <a:r>
              <a:rPr lang="en-US" sz="3300" b="1" spc="-150" dirty="0">
                <a:solidFill>
                  <a:srgbClr val="DBDBDB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(Example focused on technology)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2B6E25A-1045-9198-229B-7C72D0E4586A}"/>
              </a:ext>
            </a:extLst>
          </p:cNvPr>
          <p:cNvGrpSpPr/>
          <p:nvPr/>
        </p:nvGrpSpPr>
        <p:grpSpPr>
          <a:xfrm>
            <a:off x="4153892" y="2127379"/>
            <a:ext cx="960120" cy="957662"/>
            <a:chOff x="6256118" y="7874394"/>
            <a:chExt cx="1920240" cy="1915323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FB950DE-B0C6-F06C-B439-FA1DD4F86A95}"/>
                </a:ext>
              </a:extLst>
            </p:cNvPr>
            <p:cNvSpPr/>
            <p:nvPr/>
          </p:nvSpPr>
          <p:spPr>
            <a:xfrm>
              <a:off x="6256118" y="7874394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55" name="Graphic 54" descr="Database outline">
              <a:extLst>
                <a:ext uri="{FF2B5EF4-FFF2-40B4-BE49-F238E27FC236}">
                  <a16:creationId xmlns:a16="http://schemas.microsoft.com/office/drawing/2014/main" id="{AEAA15C6-AE0B-9D0C-6479-4B36A3CC8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608698" y="8250152"/>
              <a:ext cx="1202412" cy="1202412"/>
            </a:xfrm>
            <a:prstGeom prst="rect">
              <a:avLst/>
            </a:prstGeom>
          </p:spPr>
        </p:pic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FFEAAA6B-71AC-2967-31EA-325CAA191F35}"/>
              </a:ext>
            </a:extLst>
          </p:cNvPr>
          <p:cNvSpPr txBox="1"/>
          <p:nvPr/>
        </p:nvSpPr>
        <p:spPr>
          <a:xfrm>
            <a:off x="4149353" y="3130550"/>
            <a:ext cx="96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SECURELY TRANSFERS &amp; STORES DATASET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A59C0F1-A94B-F793-2BCC-C84293D11A91}"/>
              </a:ext>
            </a:extLst>
          </p:cNvPr>
          <p:cNvGrpSpPr/>
          <p:nvPr/>
        </p:nvGrpSpPr>
        <p:grpSpPr>
          <a:xfrm>
            <a:off x="7624290" y="2127379"/>
            <a:ext cx="960120" cy="957662"/>
            <a:chOff x="17226004" y="5113601"/>
            <a:chExt cx="1920240" cy="191532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09A297D-6C75-BF3C-40C4-97533EFDB9ED}"/>
                </a:ext>
              </a:extLst>
            </p:cNvPr>
            <p:cNvSpPr/>
            <p:nvPr/>
          </p:nvSpPr>
          <p:spPr>
            <a:xfrm>
              <a:off x="17226004" y="511360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pic>
          <p:nvPicPr>
            <p:cNvPr id="59" name="Graphic 58" descr="Key outline">
              <a:extLst>
                <a:ext uri="{FF2B5EF4-FFF2-40B4-BE49-F238E27FC236}">
                  <a16:creationId xmlns:a16="http://schemas.microsoft.com/office/drawing/2014/main" id="{4C817A14-1129-A6D5-941A-32B53ED103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7580513" y="5479285"/>
              <a:ext cx="1348740" cy="1348740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476A9915-6DB7-886D-19C6-DAF120CD633F}"/>
              </a:ext>
            </a:extLst>
          </p:cNvPr>
          <p:cNvSpPr txBox="1"/>
          <p:nvPr/>
        </p:nvSpPr>
        <p:spPr>
          <a:xfrm>
            <a:off x="7629815" y="3130550"/>
            <a:ext cx="96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ACCOUNTS FOR &amp; PROVIDES ACCESS TO DATA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D3EBA1D-F067-024E-5E38-3A932C74F698}"/>
              </a:ext>
            </a:extLst>
          </p:cNvPr>
          <p:cNvGrpSpPr/>
          <p:nvPr/>
        </p:nvGrpSpPr>
        <p:grpSpPr>
          <a:xfrm>
            <a:off x="10451359" y="2127379"/>
            <a:ext cx="960120" cy="957662"/>
            <a:chOff x="21875519" y="5078511"/>
            <a:chExt cx="1920240" cy="1915323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34DA40D-179D-E23C-3C63-7FF33A4C15DF}"/>
                </a:ext>
              </a:extLst>
            </p:cNvPr>
            <p:cNvSpPr/>
            <p:nvPr/>
          </p:nvSpPr>
          <p:spPr>
            <a:xfrm>
              <a:off x="21875519" y="5078511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Avenir Next LT Pro" panose="020B0504020202020204" pitchFamily="34" charset="0"/>
              </a:endParaRPr>
            </a:p>
          </p:txBody>
        </p:sp>
        <p:pic>
          <p:nvPicPr>
            <p:cNvPr id="57" name="Graphic 56" descr="Laptop outline">
              <a:extLst>
                <a:ext uri="{FF2B5EF4-FFF2-40B4-BE49-F238E27FC236}">
                  <a16:creationId xmlns:a16="http://schemas.microsoft.com/office/drawing/2014/main" id="{50BD9573-B30C-D57C-1A60-3BD5119B8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2266038" y="5464784"/>
              <a:ext cx="1206430" cy="1206430"/>
            </a:xfrm>
            <a:prstGeom prst="rect">
              <a:avLst/>
            </a:prstGeom>
          </p:spPr>
        </p:pic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DF725964-B2E2-F078-BEEF-74E6ECB1B84D}"/>
              </a:ext>
            </a:extLst>
          </p:cNvPr>
          <p:cNvSpPr txBox="1"/>
          <p:nvPr/>
        </p:nvSpPr>
        <p:spPr>
          <a:xfrm>
            <a:off x="10268098" y="3130550"/>
            <a:ext cx="1326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CONSUMING APP/USER HAS ACCESS TO USE THIS DATASET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B059891-A914-4803-D745-BBC974B5E4AA}"/>
              </a:ext>
            </a:extLst>
          </p:cNvPr>
          <p:cNvGrpSpPr/>
          <p:nvPr/>
        </p:nvGrpSpPr>
        <p:grpSpPr>
          <a:xfrm>
            <a:off x="491321" y="2127379"/>
            <a:ext cx="960120" cy="957662"/>
            <a:chOff x="533400" y="2330955"/>
            <a:chExt cx="1920240" cy="1915323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DD9FAA3-2407-BBA9-F8EA-4AF3F21AE531}"/>
                </a:ext>
              </a:extLst>
            </p:cNvPr>
            <p:cNvSpPr/>
            <p:nvPr/>
          </p:nvSpPr>
          <p:spPr>
            <a:xfrm>
              <a:off x="533400" y="2330955"/>
              <a:ext cx="1920240" cy="1915323"/>
            </a:xfrm>
            <a:prstGeom prst="ellipse">
              <a:avLst/>
            </a:prstGeom>
            <a:solidFill>
              <a:srgbClr val="003DA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047777F-3B12-89D1-42E8-F0575C6C5F9A}"/>
                </a:ext>
              </a:extLst>
            </p:cNvPr>
            <p:cNvSpPr/>
            <p:nvPr/>
          </p:nvSpPr>
          <p:spPr>
            <a:xfrm>
              <a:off x="762000" y="3048000"/>
              <a:ext cx="1504950" cy="500291"/>
            </a:xfrm>
            <a:prstGeom prst="rect">
              <a:avLst/>
            </a:prstGeom>
            <a:solidFill>
              <a:srgbClr val="F5F5F5"/>
            </a:solidFill>
            <a:ln>
              <a:solidFill>
                <a:srgbClr val="002D5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>
                  <a:solidFill>
                    <a:srgbClr val="002D5E"/>
                  </a:solidFill>
                  <a:latin typeface="Avenir Next LT Pro" panose="020B0504020202020204" pitchFamily="34" charset="0"/>
                </a:rPr>
                <a:t>John Smi</a:t>
              </a: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FBE5DB9-C8FB-7613-D527-0D2EB2817D4A}"/>
                </a:ext>
              </a:extLst>
            </p:cNvPr>
            <p:cNvCxnSpPr/>
            <p:nvPr/>
          </p:nvCxnSpPr>
          <p:spPr>
            <a:xfrm>
              <a:off x="1975228" y="3099285"/>
              <a:ext cx="0" cy="365760"/>
            </a:xfrm>
            <a:prstGeom prst="line">
              <a:avLst/>
            </a:prstGeom>
            <a:ln w="38100">
              <a:solidFill>
                <a:srgbClr val="002D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02E3E5F8-26B2-DF80-9BDF-A046922EDE96}"/>
              </a:ext>
            </a:extLst>
          </p:cNvPr>
          <p:cNvSpPr txBox="1"/>
          <p:nvPr/>
        </p:nvSpPr>
        <p:spPr>
          <a:xfrm>
            <a:off x="473819" y="3130550"/>
            <a:ext cx="96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SYSTEM COLLECTS &amp; ASSEMBLES DATA</a:t>
            </a:r>
          </a:p>
          <a:p>
            <a:pPr algn="ctr"/>
            <a:endParaRPr lang="en-US" sz="1000" dirty="0">
              <a:solidFill>
                <a:srgbClr val="F5F5F5"/>
              </a:solidFill>
              <a:latin typeface="Avenir Next LT Pro" panose="020B05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A90D124-E666-9A91-EFA2-FFA7420781EC}"/>
              </a:ext>
            </a:extLst>
          </p:cNvPr>
          <p:cNvGrpSpPr/>
          <p:nvPr/>
        </p:nvGrpSpPr>
        <p:grpSpPr>
          <a:xfrm>
            <a:off x="2099152" y="3131426"/>
            <a:ext cx="1512567" cy="770155"/>
            <a:chOff x="2000600" y="3558146"/>
            <a:chExt cx="1512567" cy="770155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72E6373-3184-7FC5-9F78-4C67FA0FC8F4}"/>
                </a:ext>
              </a:extLst>
            </p:cNvPr>
            <p:cNvSpPr txBox="1"/>
            <p:nvPr/>
          </p:nvSpPr>
          <p:spPr>
            <a:xfrm>
              <a:off x="2000600" y="3558146"/>
              <a:ext cx="151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5F5F5"/>
                  </a:solidFill>
                  <a:latin typeface="Avenir Next LT Pro" panose="020B0504020202020204" pitchFamily="34" charset="0"/>
                </a:rPr>
                <a:t>DATASET</a:t>
              </a:r>
            </a:p>
            <a:p>
              <a:pPr algn="ctr"/>
              <a:endParaRPr lang="en-US" sz="1000" dirty="0">
                <a:solidFill>
                  <a:srgbClr val="F5F5F5"/>
                </a:solidFill>
                <a:latin typeface="Avenir Next LT Pro" panose="020B0504020202020204" pitchFamily="34" charset="0"/>
              </a:endParaRPr>
            </a:p>
          </p:txBody>
        </p:sp>
        <p:pic>
          <p:nvPicPr>
            <p:cNvPr id="67" name="Graphic 66" descr="Table outline">
              <a:extLst>
                <a:ext uri="{FF2B5EF4-FFF2-40B4-BE49-F238E27FC236}">
                  <a16:creationId xmlns:a16="http://schemas.microsoft.com/office/drawing/2014/main" id="{01EDECD5-E54F-9E0E-1672-221508A34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428020" y="3653931"/>
              <a:ext cx="674370" cy="674370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DFE58CD5-83E4-C8B9-9CEE-70A7906F7C2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18292" y="4100784"/>
            <a:ext cx="1606633" cy="5143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3C3533-5207-280B-0F12-E6954B02E5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16632" y="4100784"/>
            <a:ext cx="1609344" cy="7152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EA38E3D-BD12-3541-E50F-7F9BAF27601C}"/>
              </a:ext>
            </a:extLst>
          </p:cNvPr>
          <p:cNvSpPr txBox="1"/>
          <p:nvPr/>
        </p:nvSpPr>
        <p:spPr>
          <a:xfrm>
            <a:off x="3992650" y="4852624"/>
            <a:ext cx="1198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POSTGRESQL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18F19B-48D0-E029-49CD-A9BD7583517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14972" y="4100784"/>
            <a:ext cx="1782675" cy="69494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125AAA-EA9C-C27E-585C-A15DFA0FD26D}"/>
              </a:ext>
            </a:extLst>
          </p:cNvPr>
          <p:cNvSpPr txBox="1"/>
          <p:nvPr/>
        </p:nvSpPr>
        <p:spPr>
          <a:xfrm>
            <a:off x="5462009" y="3130550"/>
            <a:ext cx="960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“SOURCE” SQL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(OIT)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42DF34-B54D-65D0-873B-5E82F4050CF2}"/>
              </a:ext>
            </a:extLst>
          </p:cNvPr>
          <p:cNvSpPr txBox="1"/>
          <p:nvPr/>
        </p:nvSpPr>
        <p:spPr>
          <a:xfrm>
            <a:off x="6348822" y="3130550"/>
            <a:ext cx="1220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“VIEW” SQL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(CAMPUS DEVELOPER)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*Optional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6D8C7E-755C-38DA-DADE-5D284CD6208F}"/>
              </a:ext>
            </a:extLst>
          </p:cNvPr>
          <p:cNvSpPr txBox="1"/>
          <p:nvPr/>
        </p:nvSpPr>
        <p:spPr>
          <a:xfrm>
            <a:off x="7490906" y="4100784"/>
            <a:ext cx="11986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GRO GROUPS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AMPS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DREMIO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9608E1E-D82B-25A8-1080-69310044BE4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84070" y="4100784"/>
            <a:ext cx="1232535" cy="56314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42C8F79-F075-4271-E204-3FA1C8C98FA2}"/>
              </a:ext>
            </a:extLst>
          </p:cNvPr>
          <p:cNvSpPr txBox="1"/>
          <p:nvPr/>
        </p:nvSpPr>
        <p:spPr>
          <a:xfrm>
            <a:off x="8902124" y="3130550"/>
            <a:ext cx="96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API CALLS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0B9D31-A6D6-467D-1A7F-65B34E89E900}"/>
              </a:ext>
            </a:extLst>
          </p:cNvPr>
          <p:cNvSpPr txBox="1"/>
          <p:nvPr/>
        </p:nvSpPr>
        <p:spPr>
          <a:xfrm>
            <a:off x="2380085" y="6444278"/>
            <a:ext cx="1609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NETWORK LAYER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B482765-B94A-7489-7AEB-74348780B93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65527" y="5912573"/>
            <a:ext cx="1851501" cy="44124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EF84AA9-C19A-7E4D-2DAE-CD8BE4CE91B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154859" y="5977293"/>
            <a:ext cx="1536192" cy="38820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902A024-AD0B-B631-2F2D-E51A83F89DC2}"/>
              </a:ext>
            </a:extLst>
          </p:cNvPr>
          <p:cNvSpPr txBox="1"/>
          <p:nvPr/>
        </p:nvSpPr>
        <p:spPr>
          <a:xfrm>
            <a:off x="5173402" y="6423840"/>
            <a:ext cx="1609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CATALOG LAYER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FFBC89F-D541-D1F9-3B8D-8143CA2908B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52570" y="5437257"/>
            <a:ext cx="1538481" cy="46080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55F1ACF-FD24-42A7-FFC3-94F6E8BC6D8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221528" y="5923691"/>
            <a:ext cx="1680968" cy="39270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1A70AF11-5C97-6572-F097-86DD07E59A33}"/>
              </a:ext>
            </a:extLst>
          </p:cNvPr>
          <p:cNvSpPr txBox="1"/>
          <p:nvPr/>
        </p:nvSpPr>
        <p:spPr>
          <a:xfrm>
            <a:off x="8148427" y="6451314"/>
            <a:ext cx="1609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MONITORING LAYER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710E85-3692-B843-3E5A-47467DC788FF}"/>
              </a:ext>
            </a:extLst>
          </p:cNvPr>
          <p:cNvSpPr txBox="1"/>
          <p:nvPr/>
        </p:nvSpPr>
        <p:spPr>
          <a:xfrm>
            <a:off x="239028" y="4097943"/>
            <a:ext cx="13977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THIS COULD BE: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WORKDAY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AIM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FACULTY PROFILE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PROPLESOFT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ETC.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9409AD-994F-C582-E9A2-27C8EC311A09}"/>
              </a:ext>
            </a:extLst>
          </p:cNvPr>
          <p:cNvSpPr txBox="1"/>
          <p:nvPr/>
        </p:nvSpPr>
        <p:spPr>
          <a:xfrm>
            <a:off x="10157911" y="4073100"/>
            <a:ext cx="160663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THIS COULD BE: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TABLEAU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CUSTOM APP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ENTERPRISE SYSTEM</a:t>
            </a:r>
          </a:p>
          <a:p>
            <a:pPr algn="ctr"/>
            <a:r>
              <a:rPr lang="en-US" sz="1000" dirty="0">
                <a:solidFill>
                  <a:srgbClr val="F5F5F5"/>
                </a:solidFill>
                <a:latin typeface="Avenir Next LT Pro" panose="020B0504020202020204" pitchFamily="34" charset="0"/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07904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63" grpId="0"/>
      <p:bldP spid="15" grpId="0"/>
      <p:bldP spid="18" grpId="0"/>
      <p:bldP spid="19" grpId="0"/>
      <p:bldP spid="20" grpId="0"/>
      <p:bldP spid="24" grpId="0"/>
      <p:bldP spid="28" grpId="0"/>
      <p:bldP spid="33" grpId="0"/>
      <p:bldP spid="38" grpId="0"/>
      <p:bldP spid="2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696</Words>
  <Application>Microsoft Office PowerPoint</Application>
  <PresentationFormat>Widescreen</PresentationFormat>
  <Paragraphs>246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Avenir Next LT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Brigham Young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 Spackman</dc:creator>
  <cp:lastModifiedBy>Jon Spackman</cp:lastModifiedBy>
  <cp:revision>52</cp:revision>
  <dcterms:created xsi:type="dcterms:W3CDTF">2024-08-07T14:56:12Z</dcterms:created>
  <dcterms:modified xsi:type="dcterms:W3CDTF">2024-10-16T20:49:27Z</dcterms:modified>
</cp:coreProperties>
</file>